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303" r:id="rId6"/>
    <p:sldId id="304" r:id="rId7"/>
    <p:sldId id="305" r:id="rId8"/>
    <p:sldId id="306" r:id="rId9"/>
    <p:sldId id="307" r:id="rId10"/>
    <p:sldId id="264" r:id="rId11"/>
    <p:sldId id="265" r:id="rId12"/>
    <p:sldId id="270" r:id="rId13"/>
    <p:sldId id="282" r:id="rId14"/>
    <p:sldId id="308" r:id="rId15"/>
    <p:sldId id="310" r:id="rId16"/>
    <p:sldId id="309" r:id="rId17"/>
    <p:sldId id="311" r:id="rId18"/>
    <p:sldId id="312" r:id="rId19"/>
    <p:sldId id="313" r:id="rId20"/>
    <p:sldId id="314" r:id="rId21"/>
    <p:sldId id="315" r:id="rId22"/>
    <p:sldId id="316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HY헤드라인M" panose="02030600000101010101" pitchFamily="18" charset="-127"/>
      <p:regular r:id="rId26"/>
    </p:embeddedFon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Righteous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새굴림" panose="02030600000101010101" pitchFamily="18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678BE3-C34F-43FD-8A79-834F88472D3C}">
  <a:tblStyle styleId="{C5678BE3-C34F-43FD-8A79-834F88472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41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55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407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9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79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0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082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218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9673f88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89673f88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0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9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84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76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62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8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71698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57" name="Google Shape;57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2502051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2"/>
          </p:nvPr>
        </p:nvSpPr>
        <p:spPr>
          <a:xfrm>
            <a:off x="4662050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3"/>
          </p:nvPr>
        </p:nvSpPr>
        <p:spPr>
          <a:xfrm>
            <a:off x="2502051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4662050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5"/>
          </p:nvPr>
        </p:nvSpPr>
        <p:spPr>
          <a:xfrm>
            <a:off x="2502051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6"/>
          </p:nvPr>
        </p:nvSpPr>
        <p:spPr>
          <a:xfrm>
            <a:off x="4662050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7"/>
          </p:nvPr>
        </p:nvSpPr>
        <p:spPr>
          <a:xfrm>
            <a:off x="2502051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8"/>
          </p:nvPr>
        </p:nvSpPr>
        <p:spPr>
          <a:xfrm>
            <a:off x="4662050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9"/>
          </p:nvPr>
        </p:nvSpPr>
        <p:spPr>
          <a:xfrm>
            <a:off x="6822050" y="22266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13"/>
          </p:nvPr>
        </p:nvSpPr>
        <p:spPr>
          <a:xfrm>
            <a:off x="6822050" y="3546201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4"/>
          </p:nvPr>
        </p:nvSpPr>
        <p:spPr>
          <a:xfrm>
            <a:off x="6822050" y="2634725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5"/>
          </p:nvPr>
        </p:nvSpPr>
        <p:spPr>
          <a:xfrm>
            <a:off x="6822050" y="3954300"/>
            <a:ext cx="1725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16" name="Google Shape;216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713225" y="844300"/>
            <a:ext cx="673890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5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oontae-jin" TargetMode="External"/><Relationship Id="rId4" Type="http://schemas.openxmlformats.org/officeDocument/2006/relationships/hyperlink" Target="mailto:wlsgnsxo789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001/blob/main/ML_algorithms/ME5001_Thesis_Jin%20Hoontae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hyperlink" Target="https://github.com/hoontae-jin/ML_with_Computer_Vision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5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5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" Target="slide5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11" Type="http://schemas.openxmlformats.org/officeDocument/2006/relationships/image" Target="../media/image19.png"/><Relationship Id="rId5" Type="http://schemas.openxmlformats.org/officeDocument/2006/relationships/slide" Target="slide14.xml"/><Relationship Id="rId10" Type="http://schemas.openxmlformats.org/officeDocument/2006/relationships/image" Target="../media/image18.png"/><Relationship Id="rId4" Type="http://schemas.openxmlformats.org/officeDocument/2006/relationships/slide" Target="slid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pdf/1802.10062.pdf" TargetMode="Externa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11" Type="http://schemas.openxmlformats.org/officeDocument/2006/relationships/image" Target="../media/image25.png"/><Relationship Id="rId5" Type="http://schemas.openxmlformats.org/officeDocument/2006/relationships/slide" Target="slide3.xml"/><Relationship Id="rId10" Type="http://schemas.openxmlformats.org/officeDocument/2006/relationships/image" Target="../media/image24.png"/><Relationship Id="rId4" Type="http://schemas.openxmlformats.org/officeDocument/2006/relationships/slide" Target="slide5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5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image" Target="../media/image32.png"/><Relationship Id="rId4" Type="http://schemas.openxmlformats.org/officeDocument/2006/relationships/slide" Target="slide3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5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5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" Target="slide5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4/blob/main/Homework1/Homework_1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4/blob/main/Report_HW2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4/blob/main/Homework3/Report_HW3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4/blob/main/SVM/A0243155L_SVM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4/blob/main/RL/A0243155L_RL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ontae-jin/ME5405/blob/main/MachineVision_Team_Project.pdf" TargetMode="External"/><Relationship Id="rId3" Type="http://schemas.openxmlformats.org/officeDocument/2006/relationships/slide" Target="slide2.xml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F9F890-1B03-9D2E-C1C7-483E64513BBA}"/>
              </a:ext>
            </a:extLst>
          </p:cNvPr>
          <p:cNvSpPr/>
          <p:nvPr/>
        </p:nvSpPr>
        <p:spPr>
          <a:xfrm>
            <a:off x="3620430" y="1115980"/>
            <a:ext cx="4781268" cy="172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Google Shape;246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ctrTitle"/>
          </p:nvPr>
        </p:nvSpPr>
        <p:spPr>
          <a:xfrm>
            <a:off x="1919458" y="3087919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MACHINE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ENGINEER PORTFOLIO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 rot="-5400000">
            <a:off x="-493279" y="2706333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Josefin Sans"/>
                <a:ea typeface="Josefin Sans"/>
                <a:cs typeface="Josefin Sans"/>
                <a:sym typeface="Josefin Sans"/>
              </a:rPr>
              <a:t>꿈을 향한 첫걸음</a:t>
            </a:r>
            <a:endParaRPr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9" name="Google Shape;249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5DA6E-EF4B-964A-A0C2-53FB85B4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74" y="1160584"/>
            <a:ext cx="1660800" cy="16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0F91-BEF6-508F-E1C1-BE71F83C710E}"/>
              </a:ext>
            </a:extLst>
          </p:cNvPr>
          <p:cNvSpPr txBox="1"/>
          <p:nvPr/>
        </p:nvSpPr>
        <p:spPr>
          <a:xfrm>
            <a:off x="3598128" y="1160584"/>
            <a:ext cx="4231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Righteous" panose="020B0600000101010101" charset="0"/>
              </a:rPr>
              <a:t>Name: 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  <a:cs typeface="Aharoni" panose="02010803020104030203" pitchFamily="2" charset="-79"/>
              </a:rPr>
              <a:t>진훈태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  <a:cs typeface="Aharoni" panose="02010803020104030203" pitchFamily="2" charset="-79"/>
            </a:endParaRPr>
          </a:p>
          <a:p>
            <a:r>
              <a:rPr lang="en-US" altLang="ko-KR" b="1" dirty="0">
                <a:latin typeface="Righteous" panose="020B0600000101010101" charset="0"/>
              </a:rPr>
              <a:t>E-mail: </a:t>
            </a:r>
            <a:r>
              <a:rPr lang="en-US" altLang="ko-KR" b="1" dirty="0">
                <a:latin typeface="Righteous" panose="020B0600000101010101" charset="0"/>
                <a:hlinkClick r:id="rId4"/>
              </a:rPr>
              <a:t>wlsgnsxo789@gmail.com</a:t>
            </a:r>
            <a:endParaRPr lang="en-US" altLang="ko-KR" b="1" dirty="0">
              <a:latin typeface="Righteous" panose="020B0600000101010101" charset="0"/>
            </a:endParaRPr>
          </a:p>
          <a:p>
            <a:r>
              <a:rPr lang="en-US" altLang="ko-KR" b="1" dirty="0">
                <a:latin typeface="Righteous" panose="020B0600000101010101" charset="0"/>
              </a:rPr>
              <a:t>Github: </a:t>
            </a:r>
            <a:r>
              <a:rPr lang="en-US" altLang="ko-KR" b="1" dirty="0">
                <a:latin typeface="Righteous" panose="020B0600000101010101" charset="0"/>
                <a:hlinkClick r:id="rId5"/>
              </a:rPr>
              <a:t>https://github.com/hoontae-jin</a:t>
            </a:r>
            <a:r>
              <a:rPr lang="en-US" altLang="ko-KR" b="1" dirty="0">
                <a:latin typeface="Righteous" panose="020B0600000101010101" charset="0"/>
              </a:rPr>
              <a:t> </a:t>
            </a:r>
          </a:p>
          <a:p>
            <a:r>
              <a:rPr lang="en-US" altLang="ko-KR" b="1" dirty="0">
                <a:latin typeface="Righteous" panose="020B0600000101010101" charset="0"/>
              </a:rPr>
              <a:t>Phone</a:t>
            </a:r>
            <a:r>
              <a:rPr lang="ko-KR" altLang="en-US" b="1" dirty="0">
                <a:latin typeface="Righteous" panose="020B0600000101010101" charset="0"/>
              </a:rPr>
              <a:t> </a:t>
            </a:r>
            <a:r>
              <a:rPr lang="en-US" altLang="ko-KR" b="1" dirty="0">
                <a:latin typeface="Righteous" panose="020B0600000101010101" charset="0"/>
              </a:rPr>
              <a:t>no.</a:t>
            </a:r>
            <a:r>
              <a:rPr lang="ko-KR" altLang="en-US" b="1" dirty="0">
                <a:latin typeface="Righteous" panose="020B0600000101010101" charset="0"/>
              </a:rPr>
              <a:t> </a:t>
            </a:r>
            <a:r>
              <a:rPr lang="en-US" altLang="ko-KR" b="1" dirty="0">
                <a:latin typeface="Righteous" panose="020B0600000101010101" charset="0"/>
              </a:rPr>
              <a:t>010-7665-4880</a:t>
            </a:r>
          </a:p>
          <a:p>
            <a:endParaRPr lang="en-US" altLang="ko-KR" b="1" dirty="0">
              <a:latin typeface="Righteous" panose="020B0600000101010101" charset="0"/>
            </a:endParaRPr>
          </a:p>
          <a:p>
            <a:r>
              <a:rPr lang="en-US" altLang="ko-KR" b="1" dirty="0">
                <a:latin typeface="Righteous" panose="020B0600000101010101" charset="0"/>
              </a:rPr>
              <a:t>Skills: Python (</a:t>
            </a:r>
            <a:r>
              <a:rPr lang="en-US" altLang="ko-KR" b="1" dirty="0" err="1">
                <a:latin typeface="Righteous" panose="020B0600000101010101" charset="0"/>
              </a:rPr>
              <a:t>Pytorch</a:t>
            </a:r>
            <a:r>
              <a:rPr lang="en-US" altLang="ko-KR" b="1" dirty="0">
                <a:latin typeface="Righteous" panose="020B0600000101010101" charset="0"/>
              </a:rPr>
              <a:t>, Pandas, </a:t>
            </a:r>
            <a:r>
              <a:rPr lang="en-US" altLang="ko-KR" b="1" dirty="0" err="1">
                <a:latin typeface="Righteous" panose="020B0600000101010101" charset="0"/>
              </a:rPr>
              <a:t>Numpy</a:t>
            </a:r>
            <a:r>
              <a:rPr lang="en-US" altLang="ko-KR" b="1" dirty="0">
                <a:latin typeface="Righteous" panose="020B0600000101010101" charset="0"/>
              </a:rPr>
              <a:t>, etc.) and MATLAB</a:t>
            </a:r>
            <a:endParaRPr lang="ko-KR" altLang="en-US" b="1" dirty="0">
              <a:latin typeface="Righteous" panose="020B060000010101010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>
            <a:spLocks noGrp="1"/>
          </p:cNvSpPr>
          <p:nvPr>
            <p:ph type="title"/>
          </p:nvPr>
        </p:nvSpPr>
        <p:spPr>
          <a:xfrm>
            <a:off x="2194650" y="3571651"/>
            <a:ext cx="58661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졸업 논문</a:t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ko-KR" altLang="en-US" sz="2000" dirty="0">
                <a:latin typeface="+mj-ea"/>
                <a:ea typeface="+mj-ea"/>
              </a:rPr>
              <a:t>머신러닝을 이용한 흡음재 설계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411" name="Google Shape;411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4" name="Google Shape;414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5" name="Google Shape;415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9;p28">
            <a:hlinkClick r:id="rId5" action="ppaction://hlinksldjump"/>
            <a:extLst>
              <a:ext uri="{FF2B5EF4-FFF2-40B4-BE49-F238E27FC236}">
                <a16:creationId xmlns:a16="http://schemas.microsoft.com/office/drawing/2014/main" id="{742A1041-B024-187B-D244-FE87FF4472C3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5" name="Google Shape;290;p28">
            <a:hlinkClick r:id="rId6" action="ppaction://hlinksldjump"/>
            <a:extLst>
              <a:ext uri="{FF2B5EF4-FFF2-40B4-BE49-F238E27FC236}">
                <a16:creationId xmlns:a16="http://schemas.microsoft.com/office/drawing/2014/main" id="{9457956B-3F2B-B654-4BE7-5872DFAB6BFD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1;p28">
            <a:hlinkClick r:id="rId7" action="ppaction://hlinksldjump"/>
            <a:extLst>
              <a:ext uri="{FF2B5EF4-FFF2-40B4-BE49-F238E27FC236}">
                <a16:creationId xmlns:a16="http://schemas.microsoft.com/office/drawing/2014/main" id="{AE6156CF-D4F5-8272-B18B-05CEBE280845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2;p28">
            <a:hlinkClick r:id="rId8" action="ppaction://hlinksldjump"/>
            <a:extLst>
              <a:ext uri="{FF2B5EF4-FFF2-40B4-BE49-F238E27FC236}">
                <a16:creationId xmlns:a16="http://schemas.microsoft.com/office/drawing/2014/main" id="{8C077CDA-511F-E3E3-A80F-719ED19A5B4C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-62154" y="1027032"/>
            <a:ext cx="944840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k-Nearest Neighbor (</a:t>
            </a:r>
            <a:r>
              <a:rPr lang="en-US" sz="2000" dirty="0" err="1"/>
              <a:t>kNN</a:t>
            </a:r>
            <a:r>
              <a:rPr lang="en-US" sz="2000" dirty="0"/>
              <a:t>), Radial Basis Function Neural Network (RBFN)</a:t>
            </a:r>
            <a:br>
              <a:rPr lang="en-US" sz="2000" dirty="0"/>
            </a:br>
            <a:r>
              <a:rPr lang="en-US" sz="2000" dirty="0"/>
              <a:t>Multi-Layer Perceptron Neural Network (MLP) </a:t>
            </a:r>
            <a:r>
              <a:rPr lang="ko-KR" altLang="en-US" sz="2000" dirty="0">
                <a:latin typeface="+mj-ea"/>
                <a:ea typeface="+mj-ea"/>
              </a:rPr>
              <a:t>비교 분석 및 최적의 모델 선정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423" name="Google Shape;423;p34"/>
          <p:cNvSpPr txBox="1">
            <a:spLocks noGrp="1"/>
          </p:cNvSpPr>
          <p:nvPr>
            <p:ph type="subTitle" idx="1"/>
          </p:nvPr>
        </p:nvSpPr>
        <p:spPr>
          <a:xfrm>
            <a:off x="1638657" y="1744515"/>
            <a:ext cx="1165503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프로세스</a:t>
            </a:r>
            <a:r>
              <a:rPr lang="en-US" altLang="ko-KR" dirty="0">
                <a:latin typeface="+mj-ea"/>
                <a:ea typeface="+mj-ea"/>
              </a:rPr>
              <a:t>: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9" name="Google Shape;439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64ED85A8-39D1-5A1E-A15C-4D4201729D79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5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6F1E43A8-C6A5-EFD1-965A-4F4CDCB75E44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6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E33F67E2-57B0-BCB9-F997-3D47C03FB08E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7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192C53E9-BBE7-381C-0524-BE639682D8D1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82C0D1-F53E-1801-386E-B13A4C41EF27}"/>
              </a:ext>
            </a:extLst>
          </p:cNvPr>
          <p:cNvSpPr txBox="1"/>
          <p:nvPr/>
        </p:nvSpPr>
        <p:spPr>
          <a:xfrm>
            <a:off x="0" y="1797876"/>
            <a:ext cx="1303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https://github.com/hoontae-jin/ME5001/blob/main/ML_algorithms/ME5001_Thesis_Jin%20Hoontae.pdf</a:t>
            </a:r>
            <a:r>
              <a:rPr lang="en-US" altLang="ko-KR" dirty="0"/>
              <a:t> </a:t>
            </a:r>
          </a:p>
        </p:txBody>
      </p:sp>
      <p:sp>
        <p:nvSpPr>
          <p:cNvPr id="31" name="Google Shape;422;p34">
            <a:extLst>
              <a:ext uri="{FF2B5EF4-FFF2-40B4-BE49-F238E27FC236}">
                <a16:creationId xmlns:a16="http://schemas.microsoft.com/office/drawing/2014/main" id="{8117C762-59B3-FE61-8BA2-29F7ED408BF7}"/>
              </a:ext>
            </a:extLst>
          </p:cNvPr>
          <p:cNvSpPr txBox="1">
            <a:spLocks/>
          </p:cNvSpPr>
          <p:nvPr/>
        </p:nvSpPr>
        <p:spPr>
          <a:xfrm>
            <a:off x="-39294" y="678498"/>
            <a:ext cx="9448408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6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latin typeface="+mj-ea"/>
                <a:ea typeface="+mj-ea"/>
              </a:rPr>
              <a:t>Key Point: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4" name="Google Shape;423;p34">
            <a:extLst>
              <a:ext uri="{FF2B5EF4-FFF2-40B4-BE49-F238E27FC236}">
                <a16:creationId xmlns:a16="http://schemas.microsoft.com/office/drawing/2014/main" id="{F80C88C0-93B9-D6CA-DFC4-37FDA1ADE479}"/>
              </a:ext>
            </a:extLst>
          </p:cNvPr>
          <p:cNvSpPr txBox="1">
            <a:spLocks/>
          </p:cNvSpPr>
          <p:nvPr/>
        </p:nvSpPr>
        <p:spPr>
          <a:xfrm>
            <a:off x="1638657" y="2685177"/>
            <a:ext cx="1249323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200" dirty="0">
                <a:latin typeface="+mj-ea"/>
                <a:ea typeface="+mj-ea"/>
              </a:rPr>
              <a:t>샘플 디자인</a:t>
            </a:r>
            <a:r>
              <a:rPr lang="en-US" altLang="ko-KR" sz="1200" dirty="0">
                <a:latin typeface="+mj-ea"/>
                <a:ea typeface="+mj-ea"/>
              </a:rPr>
              <a:t>  (by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3D</a:t>
            </a:r>
            <a:r>
              <a:rPr lang="ko-KR" altLang="en-US" sz="1200" dirty="0">
                <a:latin typeface="+mj-ea"/>
                <a:ea typeface="+mj-ea"/>
              </a:rPr>
              <a:t>프린터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7" name="Google Shape;423;p34">
            <a:extLst>
              <a:ext uri="{FF2B5EF4-FFF2-40B4-BE49-F238E27FC236}">
                <a16:creationId xmlns:a16="http://schemas.microsoft.com/office/drawing/2014/main" id="{0EB84625-E357-4E27-6505-B489158A6589}"/>
              </a:ext>
            </a:extLst>
          </p:cNvPr>
          <p:cNvSpPr txBox="1">
            <a:spLocks/>
          </p:cNvSpPr>
          <p:nvPr/>
        </p:nvSpPr>
        <p:spPr>
          <a:xfrm>
            <a:off x="2993760" y="2756188"/>
            <a:ext cx="1363623" cy="31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altLang="ko-KR" sz="1200" dirty="0">
                <a:latin typeface="+mj-ea"/>
                <a:ea typeface="+mj-ea"/>
              </a:rPr>
              <a:t>Data Collection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9" name="Google Shape;423;p34">
            <a:extLst>
              <a:ext uri="{FF2B5EF4-FFF2-40B4-BE49-F238E27FC236}">
                <a16:creationId xmlns:a16="http://schemas.microsoft.com/office/drawing/2014/main" id="{EE864688-895D-BE12-0EBD-915B5880160A}"/>
              </a:ext>
            </a:extLst>
          </p:cNvPr>
          <p:cNvSpPr txBox="1">
            <a:spLocks/>
          </p:cNvSpPr>
          <p:nvPr/>
        </p:nvSpPr>
        <p:spPr>
          <a:xfrm>
            <a:off x="4297243" y="2696067"/>
            <a:ext cx="1363623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altLang="ko-KR" sz="1200" dirty="0">
                <a:latin typeface="+mj-ea"/>
                <a:ea typeface="+mj-ea"/>
              </a:rPr>
              <a:t>Data Preprocessing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0" name="Google Shape;423;p34">
            <a:extLst>
              <a:ext uri="{FF2B5EF4-FFF2-40B4-BE49-F238E27FC236}">
                <a16:creationId xmlns:a16="http://schemas.microsoft.com/office/drawing/2014/main" id="{14087848-CBA0-81A0-5B0A-2767C008294F}"/>
              </a:ext>
            </a:extLst>
          </p:cNvPr>
          <p:cNvSpPr txBox="1">
            <a:spLocks/>
          </p:cNvSpPr>
          <p:nvPr/>
        </p:nvSpPr>
        <p:spPr>
          <a:xfrm>
            <a:off x="5541089" y="2707497"/>
            <a:ext cx="1363623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altLang="ko-KR" sz="1200" dirty="0">
                <a:latin typeface="+mj-ea"/>
                <a:ea typeface="+mj-ea"/>
              </a:rPr>
              <a:t>3</a:t>
            </a:r>
            <a:r>
              <a:rPr lang="ko-KR" altLang="en-US" sz="1200" dirty="0">
                <a:latin typeface="+mj-ea"/>
                <a:ea typeface="+mj-ea"/>
              </a:rPr>
              <a:t>개 머신러닝 모델 구축</a:t>
            </a:r>
          </a:p>
        </p:txBody>
      </p:sp>
      <p:sp>
        <p:nvSpPr>
          <p:cNvPr id="61" name="Google Shape;423;p34">
            <a:extLst>
              <a:ext uri="{FF2B5EF4-FFF2-40B4-BE49-F238E27FC236}">
                <a16:creationId xmlns:a16="http://schemas.microsoft.com/office/drawing/2014/main" id="{3926B136-B8A9-B05A-A8D7-BCAA9DCFEE9A}"/>
              </a:ext>
            </a:extLst>
          </p:cNvPr>
          <p:cNvSpPr txBox="1">
            <a:spLocks/>
          </p:cNvSpPr>
          <p:nvPr/>
        </p:nvSpPr>
        <p:spPr>
          <a:xfrm>
            <a:off x="6904712" y="2710767"/>
            <a:ext cx="191830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200" dirty="0">
                <a:latin typeface="+mj-ea"/>
                <a:ea typeface="+mj-ea"/>
              </a:rPr>
              <a:t>교차검증을 통한 </a:t>
            </a:r>
            <a:r>
              <a:rPr lang="en-US" altLang="ko-KR" sz="1200" dirty="0">
                <a:latin typeface="+mj-ea"/>
                <a:ea typeface="+mj-ea"/>
              </a:rPr>
              <a:t>Hyperparameter </a:t>
            </a:r>
            <a:r>
              <a:rPr lang="ko-KR" altLang="en-US" sz="1200" dirty="0">
                <a:latin typeface="+mj-ea"/>
                <a:ea typeface="+mj-ea"/>
              </a:rPr>
              <a:t>최적화</a:t>
            </a:r>
          </a:p>
        </p:txBody>
      </p:sp>
      <p:cxnSp>
        <p:nvCxnSpPr>
          <p:cNvPr id="419" name="직선 화살표 연결선 418">
            <a:extLst>
              <a:ext uri="{FF2B5EF4-FFF2-40B4-BE49-F238E27FC236}">
                <a16:creationId xmlns:a16="http://schemas.microsoft.com/office/drawing/2014/main" id="{B6FC713E-BBDA-A2C8-9790-CD7B895397F9}"/>
              </a:ext>
            </a:extLst>
          </p:cNvPr>
          <p:cNvCxnSpPr>
            <a:cxnSpLocks/>
          </p:cNvCxnSpPr>
          <p:nvPr/>
        </p:nvCxnSpPr>
        <p:spPr>
          <a:xfrm>
            <a:off x="2804160" y="293717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E916F9D-1DCC-5B17-5FB5-C0E39FA6D1C5}"/>
              </a:ext>
            </a:extLst>
          </p:cNvPr>
          <p:cNvCxnSpPr>
            <a:cxnSpLocks/>
          </p:cNvCxnSpPr>
          <p:nvPr/>
        </p:nvCxnSpPr>
        <p:spPr>
          <a:xfrm>
            <a:off x="4282440" y="294806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97EC368-2D48-E4E0-0780-D45343EEFDE4}"/>
              </a:ext>
            </a:extLst>
          </p:cNvPr>
          <p:cNvCxnSpPr>
            <a:cxnSpLocks/>
          </p:cNvCxnSpPr>
          <p:nvPr/>
        </p:nvCxnSpPr>
        <p:spPr>
          <a:xfrm>
            <a:off x="5371306" y="293717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4EFCEF-AACA-B826-88BB-C4CD1F42A1DD}"/>
              </a:ext>
            </a:extLst>
          </p:cNvPr>
          <p:cNvCxnSpPr>
            <a:cxnSpLocks/>
          </p:cNvCxnSpPr>
          <p:nvPr/>
        </p:nvCxnSpPr>
        <p:spPr>
          <a:xfrm>
            <a:off x="6759932" y="2948067"/>
            <a:ext cx="289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61A854F-E994-699B-8997-C52E32119561}"/>
              </a:ext>
            </a:extLst>
          </p:cNvPr>
          <p:cNvCxnSpPr>
            <a:cxnSpLocks/>
          </p:cNvCxnSpPr>
          <p:nvPr/>
        </p:nvCxnSpPr>
        <p:spPr>
          <a:xfrm>
            <a:off x="7879124" y="3189177"/>
            <a:ext cx="0" cy="27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Google Shape;423;p34">
            <a:extLst>
              <a:ext uri="{FF2B5EF4-FFF2-40B4-BE49-F238E27FC236}">
                <a16:creationId xmlns:a16="http://schemas.microsoft.com/office/drawing/2014/main" id="{A7B1B7BE-3F5B-D247-DFE9-932A1C07F6C1}"/>
              </a:ext>
            </a:extLst>
          </p:cNvPr>
          <p:cNvSpPr txBox="1">
            <a:spLocks/>
          </p:cNvSpPr>
          <p:nvPr/>
        </p:nvSpPr>
        <p:spPr>
          <a:xfrm>
            <a:off x="6919973" y="3426478"/>
            <a:ext cx="191830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altLang="ko-KR" sz="1200" dirty="0">
                <a:latin typeface="+mj-ea"/>
                <a:ea typeface="+mj-ea"/>
              </a:rPr>
              <a:t>Loss, Performance metrics </a:t>
            </a:r>
            <a:r>
              <a:rPr lang="ko-KR" altLang="en-US" sz="1200" dirty="0">
                <a:latin typeface="+mj-ea"/>
                <a:ea typeface="+mj-ea"/>
              </a:rPr>
              <a:t>및 정확도 분석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EFCF983-CDFB-4394-5C6B-E727C5F185A4}"/>
              </a:ext>
            </a:extLst>
          </p:cNvPr>
          <p:cNvCxnSpPr>
            <a:cxnSpLocks/>
          </p:cNvCxnSpPr>
          <p:nvPr/>
        </p:nvCxnSpPr>
        <p:spPr>
          <a:xfrm flipH="1">
            <a:off x="6813541" y="3677369"/>
            <a:ext cx="292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Google Shape;423;p34">
            <a:extLst>
              <a:ext uri="{FF2B5EF4-FFF2-40B4-BE49-F238E27FC236}">
                <a16:creationId xmlns:a16="http://schemas.microsoft.com/office/drawing/2014/main" id="{94DA46A0-B877-FD4B-F8BB-43F61FBE5766}"/>
              </a:ext>
            </a:extLst>
          </p:cNvPr>
          <p:cNvSpPr txBox="1">
            <a:spLocks/>
          </p:cNvSpPr>
          <p:nvPr/>
        </p:nvSpPr>
        <p:spPr>
          <a:xfrm>
            <a:off x="5516086" y="3502891"/>
            <a:ext cx="1363624" cy="37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200" dirty="0">
                <a:latin typeface="+mj-ea"/>
                <a:ea typeface="+mj-ea"/>
              </a:rPr>
              <a:t>최적의 모델 선정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D35BC4C-93C6-5E9C-30C7-A328C4AED60E}"/>
              </a:ext>
            </a:extLst>
          </p:cNvPr>
          <p:cNvCxnSpPr>
            <a:cxnSpLocks/>
          </p:cNvCxnSpPr>
          <p:nvPr/>
        </p:nvCxnSpPr>
        <p:spPr>
          <a:xfrm flipH="1">
            <a:off x="5258267" y="3684988"/>
            <a:ext cx="292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423;p34">
            <a:extLst>
              <a:ext uri="{FF2B5EF4-FFF2-40B4-BE49-F238E27FC236}">
                <a16:creationId xmlns:a16="http://schemas.microsoft.com/office/drawing/2014/main" id="{C3DC5118-2DC0-A8E5-769C-3DFE3BFBE587}"/>
              </a:ext>
            </a:extLst>
          </p:cNvPr>
          <p:cNvSpPr txBox="1">
            <a:spLocks/>
          </p:cNvSpPr>
          <p:nvPr/>
        </p:nvSpPr>
        <p:spPr>
          <a:xfrm>
            <a:off x="3738879" y="3388676"/>
            <a:ext cx="1704779" cy="37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200" dirty="0">
                <a:latin typeface="+mj-ea"/>
                <a:ea typeface="+mj-ea"/>
              </a:rPr>
              <a:t>피어슨 상관계수를 통한 특정 노이즈 범위 분석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399D5AF-3682-4B2E-9B0F-875368340E8C}"/>
              </a:ext>
            </a:extLst>
          </p:cNvPr>
          <p:cNvCxnSpPr>
            <a:cxnSpLocks/>
          </p:cNvCxnSpPr>
          <p:nvPr/>
        </p:nvCxnSpPr>
        <p:spPr>
          <a:xfrm flipH="1">
            <a:off x="3624922" y="3666450"/>
            <a:ext cx="292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423;p34">
            <a:extLst>
              <a:ext uri="{FF2B5EF4-FFF2-40B4-BE49-F238E27FC236}">
                <a16:creationId xmlns:a16="http://schemas.microsoft.com/office/drawing/2014/main" id="{65FFC3E0-1313-A7E0-7681-1C10D97AF226}"/>
              </a:ext>
            </a:extLst>
          </p:cNvPr>
          <p:cNvSpPr txBox="1">
            <a:spLocks/>
          </p:cNvSpPr>
          <p:nvPr/>
        </p:nvSpPr>
        <p:spPr>
          <a:xfrm>
            <a:off x="2148057" y="3384033"/>
            <a:ext cx="1554608" cy="37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200" dirty="0">
                <a:latin typeface="+mj-ea"/>
                <a:ea typeface="+mj-ea"/>
              </a:rPr>
              <a:t>인공 신경망을 이용한 흠읍재 설계 가능성 증명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2" name="Google Shape;532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9"/>
          <p:cNvSpPr txBox="1">
            <a:spLocks noGrp="1"/>
          </p:cNvSpPr>
          <p:nvPr>
            <p:ph type="title"/>
          </p:nvPr>
        </p:nvSpPr>
        <p:spPr>
          <a:xfrm>
            <a:off x="2194650" y="3571698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사이드 프로젝트 </a:t>
            </a:r>
            <a:br>
              <a:rPr lang="en-US" altLang="ko-KR" dirty="0"/>
            </a:br>
            <a:r>
              <a:rPr lang="en-US" altLang="ko-KR" dirty="0"/>
              <a:t>(by </a:t>
            </a:r>
            <a:r>
              <a:rPr lang="en-US" altLang="ko-KR" dirty="0" err="1"/>
              <a:t>Pytorch</a:t>
            </a:r>
            <a:r>
              <a:rPr lang="en-US" altLang="ko-KR" dirty="0"/>
              <a:t>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9" name="Google Shape;539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9;p28">
            <a:hlinkClick r:id="rId5" action="ppaction://hlinksldjump"/>
            <a:extLst>
              <a:ext uri="{FF2B5EF4-FFF2-40B4-BE49-F238E27FC236}">
                <a16:creationId xmlns:a16="http://schemas.microsoft.com/office/drawing/2014/main" id="{8604A49E-3A94-4D7C-A8BA-4BC81B046680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5" name="Google Shape;290;p28">
            <a:hlinkClick r:id="rId6" action="ppaction://hlinksldjump"/>
            <a:extLst>
              <a:ext uri="{FF2B5EF4-FFF2-40B4-BE49-F238E27FC236}">
                <a16:creationId xmlns:a16="http://schemas.microsoft.com/office/drawing/2014/main" id="{7B4477A9-0A43-AE05-FEF3-38EDDF37FC57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1;p28">
            <a:hlinkClick r:id="rId7" action="ppaction://hlinksldjump"/>
            <a:extLst>
              <a:ext uri="{FF2B5EF4-FFF2-40B4-BE49-F238E27FC236}">
                <a16:creationId xmlns:a16="http://schemas.microsoft.com/office/drawing/2014/main" id="{65A4DDA1-730C-AC0F-801C-69865EA26B67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2;p28">
            <a:hlinkClick r:id="rId8" action="ppaction://hlinksldjump"/>
            <a:extLst>
              <a:ext uri="{FF2B5EF4-FFF2-40B4-BE49-F238E27FC236}">
                <a16:creationId xmlns:a16="http://schemas.microsoft.com/office/drawing/2014/main" id="{089B1BA1-7D29-2848-6375-6ABA8CCA1562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75F86-A839-56ED-C189-17F2DD448659}"/>
              </a:ext>
            </a:extLst>
          </p:cNvPr>
          <p:cNvSpPr txBox="1"/>
          <p:nvPr/>
        </p:nvSpPr>
        <p:spPr>
          <a:xfrm>
            <a:off x="661017" y="4587296"/>
            <a:ext cx="680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자료확인</a:t>
            </a:r>
            <a:r>
              <a:rPr lang="en-US" altLang="ko-KR" dirty="0"/>
              <a:t>: </a:t>
            </a:r>
            <a:r>
              <a:rPr lang="en-US" altLang="ko-KR" dirty="0">
                <a:hlinkClick r:id="rId9"/>
              </a:rPr>
              <a:t>https://github.com/hoontae-jin/ML_with_Computer_Vision</a:t>
            </a:r>
            <a:r>
              <a:rPr lang="en-US" altLang="ko-KR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0" y="697500"/>
            <a:ext cx="857250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(Fashion MNIST Classification)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" name="Google Shape;778;p5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1333260"/>
                <a:ext cx="8572500" cy="2236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indent="-317500">
                  <a:buSzPts val="1400"/>
                </a:pPr>
                <a:r>
                  <a:rPr lang="en-US" sz="1400" dirty="0">
                    <a:latin typeface="+mj-ea"/>
                    <a:ea typeface="+mj-ea"/>
                  </a:rPr>
                  <a:t>MLP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+mj-ea"/>
                      </a:rPr>
                      <m:t>→</m:t>
                    </m:r>
                  </m:oMath>
                </a14:m>
                <a:r>
                  <a:rPr lang="en-US" sz="1400" dirty="0">
                    <a:latin typeface="+mj-ea"/>
                    <a:ea typeface="+mj-ea"/>
                  </a:rPr>
                  <a:t> CNN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+mj-ea"/>
                      </a:rPr>
                      <m:t>→</m:t>
                    </m:r>
                  </m:oMath>
                </a14:m>
                <a:r>
                  <a:rPr lang="en-US" sz="1400" dirty="0">
                    <a:latin typeface="+mj-ea"/>
                    <a:ea typeface="+mj-ea"/>
                  </a:rPr>
                  <a:t> CNN with Image Augmentation </a:t>
                </a:r>
                <a:r>
                  <a:rPr lang="ko-KR" altLang="en-US" sz="1400" dirty="0">
                    <a:latin typeface="+mj-ea"/>
                    <a:ea typeface="+mj-ea"/>
                  </a:rPr>
                  <a:t>분류 정확도 비교분석</a:t>
                </a:r>
                <a:endParaRPr sz="1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78" name="Google Shape;778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1333260"/>
                <a:ext cx="8572500" cy="22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A24BF1-7E1B-A025-AE2C-458DF7D5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" y="1953531"/>
            <a:ext cx="4462504" cy="23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6EEC18-28DC-6BD3-B526-6B8A8D4C499C}"/>
              </a:ext>
            </a:extLst>
          </p:cNvPr>
          <p:cNvGrpSpPr/>
          <p:nvPr/>
        </p:nvGrpSpPr>
        <p:grpSpPr>
          <a:xfrm>
            <a:off x="4700729" y="2022175"/>
            <a:ext cx="4277275" cy="2249316"/>
            <a:chOff x="3730736" y="2141034"/>
            <a:chExt cx="4476226" cy="2391601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3A0B90DE-C385-1D4B-0788-0AE6B01CB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037" y="2571750"/>
              <a:ext cx="2160000" cy="1960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4A448409-DCAB-4C9A-5100-8E3A242C5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961" y="2571749"/>
              <a:ext cx="2160000" cy="196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5516AE2-EFDE-E78A-463A-9D6C940480CC}"/>
                </a:ext>
              </a:extLst>
            </p:cNvPr>
            <p:cNvSpPr/>
            <p:nvPr/>
          </p:nvSpPr>
          <p:spPr>
            <a:xfrm>
              <a:off x="3730736" y="2141034"/>
              <a:ext cx="4476226" cy="23916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79FCFC6-F12D-6577-ABEB-3261B7CD802E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>
              <a:off x="5965302" y="2141034"/>
              <a:ext cx="3547" cy="23916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45F0010-68C8-8E83-5603-80853B97E4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037" y="2557344"/>
              <a:ext cx="44539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1E52EE-C14E-9AF6-A460-6644F1C078BE}"/>
                </a:ext>
              </a:extLst>
            </p:cNvPr>
            <p:cNvSpPr txBox="1"/>
            <p:nvPr/>
          </p:nvSpPr>
          <p:spPr>
            <a:xfrm>
              <a:off x="3805302" y="2195301"/>
              <a:ext cx="2160000" cy="327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Before Augmentation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6BF00C-F965-6917-3057-1D89C323873D}"/>
                </a:ext>
              </a:extLst>
            </p:cNvPr>
            <p:cNvSpPr txBox="1"/>
            <p:nvPr/>
          </p:nvSpPr>
          <p:spPr>
            <a:xfrm>
              <a:off x="6004358" y="2195301"/>
              <a:ext cx="2160000" cy="327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After Augmentation</a:t>
              </a:r>
              <a:endParaRPr lang="ko-KR" altLang="en-US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8978003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(Cat/Dog Classification-Kaggle)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33260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ko-KR" altLang="en-US" sz="1400" dirty="0">
                <a:latin typeface="+mj-ea"/>
                <a:ea typeface="+mj-ea"/>
              </a:rPr>
              <a:t>일반 </a:t>
            </a:r>
            <a:r>
              <a:rPr lang="en-US" altLang="ko-KR" sz="1400" dirty="0">
                <a:latin typeface="+mj-ea"/>
                <a:ea typeface="+mj-ea"/>
              </a:rPr>
              <a:t>CNN, </a:t>
            </a:r>
            <a:r>
              <a:rPr lang="en-US" sz="1400" dirty="0" err="1">
                <a:latin typeface="+mj-ea"/>
                <a:ea typeface="+mj-ea"/>
              </a:rPr>
              <a:t>Trasnfer</a:t>
            </a:r>
            <a:r>
              <a:rPr lang="en-US" sz="1400" dirty="0">
                <a:latin typeface="+mj-ea"/>
                <a:ea typeface="+mj-ea"/>
              </a:rPr>
              <a:t> Learning(VGG16) &amp; Residual Neural Network (ResNet18)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정확도 비교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EEB92A-78E8-BF68-8FD5-4B90E01DB236}"/>
              </a:ext>
            </a:extLst>
          </p:cNvPr>
          <p:cNvGrpSpPr/>
          <p:nvPr/>
        </p:nvGrpSpPr>
        <p:grpSpPr>
          <a:xfrm>
            <a:off x="571500" y="2060144"/>
            <a:ext cx="8084743" cy="2283302"/>
            <a:chOff x="254225" y="2162698"/>
            <a:chExt cx="8084743" cy="2283302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1CBE2C58-9E54-12A1-CD0C-F324C8915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25" y="2162698"/>
              <a:ext cx="5277895" cy="2283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6BDA2537-D3BE-594D-C81A-1A078F7DE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120" y="2648036"/>
              <a:ext cx="2718096" cy="1741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403AA2-9EFC-D6B1-9B40-93FC495A40A4}"/>
                </a:ext>
              </a:extLst>
            </p:cNvPr>
            <p:cNvSpPr/>
            <p:nvPr/>
          </p:nvSpPr>
          <p:spPr>
            <a:xfrm>
              <a:off x="5509260" y="2225863"/>
              <a:ext cx="2740956" cy="217805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1519885-F6E7-5AA5-450D-79B6666029E2}"/>
                </a:ext>
              </a:extLst>
            </p:cNvPr>
            <p:cNvCxnSpPr/>
            <p:nvPr/>
          </p:nvCxnSpPr>
          <p:spPr>
            <a:xfrm>
              <a:off x="5509260" y="2586990"/>
              <a:ext cx="27409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AD4131-D6FB-D8D8-8B85-DD2839293D5D}"/>
                </a:ext>
              </a:extLst>
            </p:cNvPr>
            <p:cNvSpPr txBox="1"/>
            <p:nvPr/>
          </p:nvSpPr>
          <p:spPr>
            <a:xfrm>
              <a:off x="5598012" y="2248436"/>
              <a:ext cx="2740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Residual Neural Network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531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(Truck/Bus Object Detection-Kaggle) 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33260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Region-Based Convolutional Neural Network (R-CNN)</a:t>
            </a:r>
            <a:r>
              <a:rPr lang="ko-KR" altLang="en-US" sz="1400" dirty="0">
                <a:latin typeface="+mj-ea"/>
                <a:ea typeface="+mj-ea"/>
              </a:rPr>
              <a:t>을 이용한 </a:t>
            </a:r>
            <a:r>
              <a:rPr lang="en-US" altLang="ko-KR" sz="1400" dirty="0">
                <a:latin typeface="+mj-ea"/>
                <a:ea typeface="+mj-ea"/>
              </a:rPr>
              <a:t>Object Detection </a:t>
            </a:r>
            <a:r>
              <a:rPr lang="ko-KR" altLang="en-US" sz="1400" dirty="0">
                <a:latin typeface="+mj-ea"/>
                <a:ea typeface="+mj-ea"/>
              </a:rPr>
              <a:t>작업 수행</a:t>
            </a:r>
            <a:endParaRPr lang="en-US" altLang="ko-KR" sz="1400" dirty="0">
              <a:latin typeface="+mj-ea"/>
              <a:ea typeface="+mj-ea"/>
            </a:endParaRPr>
          </a:p>
          <a:p>
            <a:pPr marL="139700" lvl="0" indent="0">
              <a:buSzPts val="1400"/>
              <a:buNone/>
            </a:pPr>
            <a:endParaRPr lang="en-US" sz="1400" dirty="0">
              <a:latin typeface="+mj-ea"/>
              <a:ea typeface="+mj-ea"/>
            </a:endParaRPr>
          </a:p>
          <a:p>
            <a:pPr marL="139700" lvl="0" indent="0">
              <a:buSzPts val="1400"/>
              <a:buNone/>
            </a:pPr>
            <a:endParaRPr lang="en-US" sz="1400" dirty="0">
              <a:latin typeface="+mj-ea"/>
              <a:ea typeface="+mj-ea"/>
            </a:endParaRPr>
          </a:p>
          <a:p>
            <a:pPr marL="139700" lvl="0" indent="0">
              <a:buSzPts val="1400"/>
              <a:buNone/>
            </a:pPr>
            <a:endParaRPr lang="en-US" sz="1400" dirty="0">
              <a:latin typeface="+mj-ea"/>
              <a:ea typeface="+mj-ea"/>
            </a:endParaRPr>
          </a:p>
          <a:p>
            <a:pPr marL="139700" lvl="0" indent="0">
              <a:buSzPts val="1400"/>
              <a:buNone/>
            </a:pPr>
            <a:endParaRPr lang="en-US" sz="1400" dirty="0">
              <a:latin typeface="+mj-ea"/>
              <a:ea typeface="+mj-ea"/>
            </a:endParaRPr>
          </a:p>
          <a:p>
            <a:pPr marL="139700" lvl="0" indent="0">
              <a:buSzPts val="1400"/>
              <a:buNone/>
            </a:pPr>
            <a:r>
              <a:rPr lang="ko-KR" altLang="en-US" sz="1400" dirty="0">
                <a:latin typeface="+mj-ea"/>
                <a:ea typeface="+mj-ea"/>
              </a:rPr>
              <a:t>아웃풋 예시</a:t>
            </a:r>
            <a:r>
              <a:rPr lang="en-US" altLang="ko-KR" sz="1400" dirty="0">
                <a:latin typeface="+mj-ea"/>
                <a:ea typeface="+mj-ea"/>
              </a:rPr>
              <a:t>: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E56435E-C9C5-20DA-B8B4-8B5E535A9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/>
          <a:stretch/>
        </p:blipFill>
        <p:spPr bwMode="auto">
          <a:xfrm>
            <a:off x="388620" y="2757532"/>
            <a:ext cx="2950694" cy="20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030AA3D-B26B-CD98-5489-389C16E2D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3"/>
          <a:stretch/>
        </p:blipFill>
        <p:spPr bwMode="auto">
          <a:xfrm>
            <a:off x="3386109" y="2757531"/>
            <a:ext cx="2764107" cy="20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ED767129-A7BB-973C-1ECB-60015CE6C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0"/>
          <a:stretch/>
        </p:blipFill>
        <p:spPr bwMode="auto">
          <a:xfrm>
            <a:off x="6197011" y="2727869"/>
            <a:ext cx="2520000" cy="20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6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(Object Segmentation) 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33260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U-Net</a:t>
            </a:r>
            <a:r>
              <a:rPr lang="ko-KR" altLang="en-US" sz="1400" dirty="0">
                <a:latin typeface="+mj-ea"/>
                <a:ea typeface="+mj-ea"/>
              </a:rPr>
              <a:t>을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활용하여 </a:t>
            </a:r>
            <a:r>
              <a:rPr lang="en-US" altLang="ko-KR" sz="1400" dirty="0">
                <a:latin typeface="+mj-ea"/>
                <a:ea typeface="+mj-ea"/>
              </a:rPr>
              <a:t>Object Segmentation </a:t>
            </a:r>
            <a:r>
              <a:rPr lang="ko-KR" altLang="en-US" sz="1400" dirty="0">
                <a:latin typeface="+mj-ea"/>
                <a:ea typeface="+mj-ea"/>
              </a:rPr>
              <a:t>작업 수행</a:t>
            </a:r>
            <a:endParaRPr lang="en-US" altLang="ko-KR" sz="1400" dirty="0">
              <a:latin typeface="+mj-ea"/>
              <a:ea typeface="+mj-ea"/>
            </a:endParaRPr>
          </a:p>
          <a:p>
            <a:pPr lvl="0" indent="-317500">
              <a:buSzPts val="1400"/>
            </a:pPr>
            <a:r>
              <a:rPr lang="en-US" sz="1400" dirty="0">
                <a:latin typeface="+mj-ea"/>
                <a:ea typeface="+mj-ea"/>
              </a:rPr>
              <a:t>nn.ConvTranspose2d</a:t>
            </a:r>
            <a:r>
              <a:rPr lang="ko-KR" altLang="en-US" sz="1400" dirty="0">
                <a:latin typeface="+mj-ea"/>
                <a:ea typeface="+mj-ea"/>
              </a:rPr>
              <a:t>을 이용한 이미지 업스케일링</a:t>
            </a:r>
            <a:r>
              <a:rPr lang="en-US" altLang="ko-KR" sz="1400" dirty="0">
                <a:latin typeface="+mj-ea"/>
                <a:ea typeface="+mj-ea"/>
              </a:rPr>
              <a:t>(Upscaling)</a:t>
            </a:r>
            <a:r>
              <a:rPr lang="ko-KR" altLang="en-US" sz="1400" dirty="0">
                <a:latin typeface="+mj-ea"/>
                <a:ea typeface="+mj-ea"/>
              </a:rPr>
              <a:t> 작업에 대한 이해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AA7B564E-6E05-9461-C4B7-DADAFD76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" y="2022175"/>
            <a:ext cx="3593782" cy="26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6A71F812-BB20-E392-F340-12ACA5A8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80" y="1919084"/>
            <a:ext cx="2700000" cy="10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4F398B0B-8B98-9828-5C43-599C9213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0" y="2871918"/>
            <a:ext cx="2700000" cy="10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DA59C2EC-89D0-A744-5A75-73AE7B7C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0" y="3824753"/>
            <a:ext cx="2700000" cy="10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1810A37-BA30-2C7A-00A7-211F8C08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80" y="1919083"/>
            <a:ext cx="2700000" cy="10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DCFC7167-C6A2-9867-AE6E-816357D7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80" y="2871917"/>
            <a:ext cx="2700000" cy="10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3884BDDD-4FF0-08B1-CAF0-1DD5E09C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80" y="3822737"/>
            <a:ext cx="2700000" cy="100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5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(Crowd Counting-Kaggle) 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33260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Dilated Convolutional Neural Networks </a:t>
            </a:r>
            <a:r>
              <a:rPr lang="ko-KR" altLang="en-US" sz="1400" dirty="0">
                <a:latin typeface="+mj-ea"/>
                <a:ea typeface="+mj-ea"/>
              </a:rPr>
              <a:t>테크닉을 이용한 </a:t>
            </a:r>
            <a:r>
              <a:rPr lang="en-US" altLang="ko-KR" sz="1400" dirty="0">
                <a:latin typeface="+mj-ea"/>
                <a:ea typeface="+mj-ea"/>
              </a:rPr>
              <a:t>Crowd Counting </a:t>
            </a:r>
            <a:r>
              <a:rPr lang="ko-KR" altLang="en-US" sz="1400" dirty="0">
                <a:latin typeface="+mj-ea"/>
                <a:ea typeface="+mj-ea"/>
              </a:rPr>
              <a:t>작업 수행</a:t>
            </a:r>
            <a:endParaRPr lang="en-US" altLang="ko-KR" sz="1400" dirty="0">
              <a:latin typeface="+mj-ea"/>
              <a:ea typeface="+mj-ea"/>
            </a:endParaRPr>
          </a:p>
          <a:p>
            <a:pPr lvl="0" indent="-317500">
              <a:buSzPts val="1400"/>
            </a:pPr>
            <a:r>
              <a:rPr lang="ko-KR" altLang="en-US" sz="1400" dirty="0">
                <a:latin typeface="+mj-ea"/>
                <a:ea typeface="+mj-ea"/>
              </a:rPr>
              <a:t>논문에 소개된 </a:t>
            </a:r>
            <a:r>
              <a:rPr lang="en-US" altLang="ko-KR" sz="1400" dirty="0" err="1">
                <a:latin typeface="+mj-ea"/>
                <a:ea typeface="+mj-ea"/>
              </a:rPr>
              <a:t>CSRNet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 </a:t>
            </a:r>
            <a:r>
              <a:rPr lang="ko-KR" altLang="en-US" sz="1400" dirty="0" err="1">
                <a:latin typeface="+mj-ea"/>
                <a:ea typeface="+mj-ea"/>
              </a:rPr>
              <a:t>아키텍쳐를</a:t>
            </a:r>
            <a:r>
              <a:rPr lang="ko-KR" altLang="en-US" sz="1400" dirty="0">
                <a:latin typeface="+mj-ea"/>
                <a:ea typeface="+mj-ea"/>
              </a:rPr>
              <a:t> 활용</a:t>
            </a:r>
            <a:r>
              <a:rPr lang="en-US" altLang="ko-KR" sz="1400" dirty="0">
                <a:latin typeface="+mj-ea"/>
                <a:ea typeface="+mj-ea"/>
              </a:rPr>
              <a:t> (</a:t>
            </a:r>
            <a:r>
              <a:rPr lang="en-US" altLang="ko-KR" sz="1400" dirty="0">
                <a:hlinkClick r:id="rId3"/>
              </a:rPr>
              <a:t>1802.10062.pdf (arxiv.org)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</p:txBody>
      </p:sp>
      <p:sp>
        <p:nvSpPr>
          <p:cNvPr id="4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99EEE9-5CEE-9037-1B07-113B51A4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022175"/>
            <a:ext cx="3967532" cy="14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896A3217-B4CF-5674-D3B6-66C7DEC7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" y="3450896"/>
            <a:ext cx="4034790" cy="16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668A17C6-B4CE-9F96-850C-FAC16077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82" y="2036903"/>
            <a:ext cx="359671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10B5AC9C-BD23-F205-7AB3-5A02DA0C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928" y="3549062"/>
            <a:ext cx="353062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50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(MNIST Vanilla</a:t>
            </a:r>
            <a:r>
              <a:rPr lang="ko-KR" altLang="en-US" sz="3200" dirty="0"/>
              <a:t> </a:t>
            </a:r>
            <a:r>
              <a:rPr lang="en-US" sz="3200" dirty="0" err="1"/>
              <a:t>AutoEncoder</a:t>
            </a:r>
            <a:r>
              <a:rPr lang="en-US" sz="3200" dirty="0"/>
              <a:t>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12862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Bottleneck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vector</a:t>
            </a:r>
            <a:r>
              <a:rPr lang="ko-KR" altLang="en-US" sz="1400" dirty="0">
                <a:latin typeface="+mj-ea"/>
                <a:ea typeface="+mj-ea"/>
              </a:rPr>
              <a:t> 개수에 의한 디코딩 정확도 분석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F90418F-874D-3404-9C18-4C310988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767600"/>
            <a:ext cx="67818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C4DFC32-3A20-79DC-AB6A-F30FDEEC4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815350"/>
            <a:ext cx="67818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A903F237-687B-31EF-D273-0F802B0B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863100"/>
            <a:ext cx="67818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(MNIST Convolutional</a:t>
            </a:r>
            <a:r>
              <a:rPr lang="ko-KR" altLang="en-US" sz="3200" dirty="0"/>
              <a:t> </a:t>
            </a:r>
            <a:r>
              <a:rPr lang="en-US" sz="3200" dirty="0" err="1"/>
              <a:t>AutoEncoder</a:t>
            </a:r>
            <a:r>
              <a:rPr lang="en-US" sz="3200" dirty="0"/>
              <a:t>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12862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ko-KR" altLang="en-US" sz="1400" dirty="0">
                <a:latin typeface="+mj-ea"/>
                <a:ea typeface="+mj-ea"/>
              </a:rPr>
              <a:t>모델 트레이닝 및 클러스터링 그래프 생성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분석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E01D8470-43E7-0BE1-209C-90CAA031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" y="1567067"/>
            <a:ext cx="223291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0EBF8D01-21A1-A58C-D677-45354325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" y="3904983"/>
            <a:ext cx="223291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3E3F101A-A2F9-F8FA-9D8A-8CCE67EE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" y="2745901"/>
            <a:ext cx="2232911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B70EDC3D-382D-C364-2974-5571B9CF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67" y="1760446"/>
            <a:ext cx="3637765" cy="32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>
            <a:hlinkClick r:id="rId3" action="ppaction://hlinksldjump"/>
          </p:cNvPr>
          <p:cNvSpPr/>
          <p:nvPr/>
        </p:nvSpPr>
        <p:spPr>
          <a:xfrm>
            <a:off x="1072550" y="1380000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>
            <a:hlinkClick r:id="rId4" action="ppaction://hlinksldjump"/>
          </p:cNvPr>
          <p:cNvSpPr/>
          <p:nvPr/>
        </p:nvSpPr>
        <p:spPr>
          <a:xfrm>
            <a:off x="3045463" y="1380000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>
            <a:hlinkClick r:id="rId5" action="ppaction://hlinksldjump"/>
          </p:cNvPr>
          <p:cNvSpPr/>
          <p:nvPr/>
        </p:nvSpPr>
        <p:spPr>
          <a:xfrm>
            <a:off x="5018538" y="1380000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>
            <a:hlinkClick r:id="rId6" action="ppaction://hlinksldjump"/>
          </p:cNvPr>
          <p:cNvSpPr/>
          <p:nvPr/>
        </p:nvSpPr>
        <p:spPr>
          <a:xfrm>
            <a:off x="6991613" y="1380000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자기소개</a:t>
            </a:r>
            <a:endParaRPr dirty="0"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2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학교 과제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 idx="4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졸업 논문</a:t>
            </a:r>
            <a:endParaRPr dirty="0"/>
          </a:p>
        </p:txBody>
      </p:sp>
      <p:sp>
        <p:nvSpPr>
          <p:cNvPr id="278" name="Google Shape;278;p27"/>
          <p:cNvSpPr txBox="1">
            <a:spLocks noGrp="1"/>
          </p:cNvSpPr>
          <p:nvPr>
            <p:ph type="title" idx="6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subTitle" idx="7"/>
          </p:nvPr>
        </p:nvSpPr>
        <p:spPr>
          <a:xfrm>
            <a:off x="6443663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사이드 프로젝트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(Variational </a:t>
            </a:r>
            <a:r>
              <a:rPr lang="en-US" sz="3200" dirty="0" err="1"/>
              <a:t>AutoEncoder</a:t>
            </a:r>
            <a:r>
              <a:rPr lang="en-US" sz="3200" dirty="0"/>
              <a:t>-MNIST)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12862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KL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Divergence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Loss</a:t>
            </a:r>
            <a:r>
              <a:rPr lang="ko-KR" altLang="en-US" sz="1400" dirty="0">
                <a:latin typeface="+mj-ea"/>
                <a:ea typeface="+mj-ea"/>
              </a:rPr>
              <a:t> 방정식을 사용하여 이미지 </a:t>
            </a:r>
            <a:r>
              <a:rPr lang="en-US" altLang="ko-KR" sz="1400" dirty="0">
                <a:latin typeface="+mj-ea"/>
                <a:ea typeface="+mj-ea"/>
              </a:rPr>
              <a:t>Noise</a:t>
            </a:r>
            <a:r>
              <a:rPr lang="ko-KR" altLang="en-US" sz="1400" dirty="0">
                <a:latin typeface="+mj-ea"/>
                <a:ea typeface="+mj-ea"/>
              </a:rPr>
              <a:t> 최소화 작업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4B4C323-7C35-8ED7-5B0D-D59964736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4"/>
          <a:stretch/>
        </p:blipFill>
        <p:spPr bwMode="auto">
          <a:xfrm>
            <a:off x="92597" y="1750502"/>
            <a:ext cx="3106716" cy="339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889BB9B-C6E4-7195-064C-9EC37DEF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17" y="2132018"/>
            <a:ext cx="5452947" cy="293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BABB0-1AEF-4E1D-4147-8AA4AB6AFDFE}"/>
              </a:ext>
            </a:extLst>
          </p:cNvPr>
          <p:cNvSpPr txBox="1"/>
          <p:nvPr/>
        </p:nvSpPr>
        <p:spPr>
          <a:xfrm>
            <a:off x="3514308" y="1767600"/>
            <a:ext cx="524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Epoch </a:t>
            </a:r>
            <a:r>
              <a:rPr lang="ko-KR" altLang="en-US" b="1" dirty="0"/>
              <a:t>증가와 </a:t>
            </a:r>
            <a:r>
              <a:rPr lang="en-US" altLang="ko-KR" b="1" dirty="0"/>
              <a:t>KL Divergence loss </a:t>
            </a:r>
            <a:r>
              <a:rPr lang="ko-KR" altLang="en-US" b="1" dirty="0"/>
              <a:t>향상에 따른 노이즈 최소화</a:t>
            </a:r>
          </a:p>
        </p:txBody>
      </p:sp>
    </p:spTree>
    <p:extLst>
      <p:ext uri="{BB962C8B-B14F-4D97-AF65-F5344CB8AC3E}">
        <p14:creationId xmlns:p14="http://schemas.microsoft.com/office/powerpoint/2010/main" val="397766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(Neural Style Transfer)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12862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altLang="ko-KR" sz="1400" dirty="0">
                <a:latin typeface="+mj-ea"/>
                <a:ea typeface="+mj-ea"/>
              </a:rPr>
              <a:t>Neural Style Transfer </a:t>
            </a:r>
            <a:r>
              <a:rPr lang="ko-KR" altLang="en-US" sz="1400" dirty="0">
                <a:latin typeface="+mj-ea"/>
                <a:ea typeface="+mj-ea"/>
              </a:rPr>
              <a:t>테크닉을 이용한 두 이미지 합성 작업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BFF9D74-3E4A-4170-C08B-DD1DEA8D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0" y="2215486"/>
            <a:ext cx="4263859" cy="22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7B6001-35B7-3657-F0BD-DCAA7E65FB33}"/>
              </a:ext>
            </a:extLst>
          </p:cNvPr>
          <p:cNvCxnSpPr/>
          <p:nvPr/>
        </p:nvCxnSpPr>
        <p:spPr>
          <a:xfrm>
            <a:off x="4572000" y="3429000"/>
            <a:ext cx="7086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0" name="Picture 4">
            <a:extLst>
              <a:ext uri="{FF2B5EF4-FFF2-40B4-BE49-F238E27FC236}">
                <a16:creationId xmlns:a16="http://schemas.microsoft.com/office/drawing/2014/main" id="{EF5F7B06-BA66-7F92-503B-F7EA5B30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05" y="1799850"/>
            <a:ext cx="3252266" cy="3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2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 txBox="1">
            <a:spLocks noGrp="1"/>
          </p:cNvSpPr>
          <p:nvPr>
            <p:ph type="title"/>
          </p:nvPr>
        </p:nvSpPr>
        <p:spPr>
          <a:xfrm>
            <a:off x="-1" y="697500"/>
            <a:ext cx="9906001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(</a:t>
            </a:r>
            <a:r>
              <a:rPr lang="en-US" altLang="ko-KR" sz="3200" dirty="0" err="1"/>
              <a:t>DeepFake</a:t>
            </a:r>
            <a:r>
              <a:rPr lang="en-US" sz="3200" dirty="0"/>
              <a:t>)</a:t>
            </a:r>
            <a:endParaRPr sz="3200" dirty="0"/>
          </a:p>
        </p:txBody>
      </p:sp>
      <p:sp>
        <p:nvSpPr>
          <p:cNvPr id="778" name="Google Shape;778;p51"/>
          <p:cNvSpPr txBox="1">
            <a:spLocks noGrp="1"/>
          </p:cNvSpPr>
          <p:nvPr>
            <p:ph type="body" idx="4294967295"/>
          </p:nvPr>
        </p:nvSpPr>
        <p:spPr>
          <a:xfrm>
            <a:off x="0" y="1312862"/>
            <a:ext cx="8572500" cy="22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ko-KR" altLang="en-US" sz="1400" dirty="0">
                <a:latin typeface="+mj-ea"/>
                <a:ea typeface="+mj-ea"/>
              </a:rPr>
              <a:t>주어진 인물 </a:t>
            </a:r>
            <a:r>
              <a:rPr lang="en-US" altLang="ko-KR" sz="1400" dirty="0">
                <a:latin typeface="+mj-ea"/>
                <a:ea typeface="+mj-ea"/>
              </a:rPr>
              <a:t>(A&amp;B)</a:t>
            </a:r>
            <a:r>
              <a:rPr lang="ko-KR" altLang="en-US" sz="1400" dirty="0">
                <a:latin typeface="+mj-ea"/>
                <a:ea typeface="+mj-ea"/>
              </a:rPr>
              <a:t>의 표정 정보를 이용한 딥페이크 작업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" name="Google Shape;289;p28">
            <a:hlinkClick r:id="rId3" action="ppaction://hlinksldjump"/>
            <a:extLst>
              <a:ext uri="{FF2B5EF4-FFF2-40B4-BE49-F238E27FC236}">
                <a16:creationId xmlns:a16="http://schemas.microsoft.com/office/drawing/2014/main" id="{13C73623-9620-159F-8C9A-351B55F658AD}"/>
              </a:ext>
            </a:extLst>
          </p:cNvPr>
          <p:cNvSpPr txBox="1"/>
          <p:nvPr/>
        </p:nvSpPr>
        <p:spPr>
          <a:xfrm>
            <a:off x="2412000" y="2440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5" name="Google Shape;290;p28">
            <a:hlinkClick r:id="rId4" action="ppaction://hlinksldjump"/>
            <a:extLst>
              <a:ext uri="{FF2B5EF4-FFF2-40B4-BE49-F238E27FC236}">
                <a16:creationId xmlns:a16="http://schemas.microsoft.com/office/drawing/2014/main" id="{084D1858-E083-25D1-1D5C-75F9D0305228}"/>
              </a:ext>
            </a:extLst>
          </p:cNvPr>
          <p:cNvSpPr txBox="1"/>
          <p:nvPr/>
        </p:nvSpPr>
        <p:spPr>
          <a:xfrm>
            <a:off x="3753103" y="244025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Google Shape;291;p28">
            <a:hlinkClick r:id="rId5" action="ppaction://hlinksldjump"/>
            <a:extLst>
              <a:ext uri="{FF2B5EF4-FFF2-40B4-BE49-F238E27FC236}">
                <a16:creationId xmlns:a16="http://schemas.microsoft.com/office/drawing/2014/main" id="{DFB28EA8-FC2E-3A78-1E7E-AF17263F93E0}"/>
              </a:ext>
            </a:extLst>
          </p:cNvPr>
          <p:cNvSpPr txBox="1"/>
          <p:nvPr/>
        </p:nvSpPr>
        <p:spPr>
          <a:xfrm>
            <a:off x="5130807" y="244025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7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8010BE75-48D9-F847-0ECC-350E4F374EC6}"/>
              </a:ext>
            </a:extLst>
          </p:cNvPr>
          <p:cNvSpPr txBox="1"/>
          <p:nvPr/>
        </p:nvSpPr>
        <p:spPr>
          <a:xfrm>
            <a:off x="6678647" y="244025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C505562-644D-C5BC-CB68-EEEC311D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" y="1735012"/>
            <a:ext cx="451334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E6CEDE6-A027-A46E-1D04-EE7551DA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94000"/>
            <a:ext cx="377555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6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>
            <a:spLocks noGrp="1"/>
          </p:cNvSpPr>
          <p:nvPr>
            <p:ph type="title"/>
          </p:nvPr>
        </p:nvSpPr>
        <p:spPr>
          <a:xfrm>
            <a:off x="867225" y="3759676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Me</a:t>
            </a:r>
            <a:endParaRPr dirty="0"/>
          </a:p>
        </p:txBody>
      </p:sp>
      <p:sp>
        <p:nvSpPr>
          <p:cNvPr id="286" name="Google Shape;286;p28"/>
          <p:cNvSpPr txBox="1">
            <a:spLocks noGrp="1"/>
          </p:cNvSpPr>
          <p:nvPr>
            <p:ph type="body" idx="2"/>
          </p:nvPr>
        </p:nvSpPr>
        <p:spPr>
          <a:xfrm>
            <a:off x="3851922" y="1305358"/>
            <a:ext cx="3265158" cy="5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학사</a:t>
            </a:r>
            <a:r>
              <a:rPr lang="en-US" altLang="ko-KR" dirty="0">
                <a:latin typeface="+mj-ea"/>
                <a:ea typeface="+mj-ea"/>
              </a:rPr>
              <a:t>: University of Birmingham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기계공학과</a:t>
            </a:r>
            <a:r>
              <a:rPr lang="en-US" altLang="ko-KR" dirty="0">
                <a:latin typeface="+mj-ea"/>
                <a:ea typeface="+mj-ea"/>
              </a:rPr>
              <a:t>, GPA: 4.2/4.5</a:t>
            </a:r>
          </a:p>
        </p:txBody>
      </p:sp>
      <p:sp>
        <p:nvSpPr>
          <p:cNvPr id="287" name="Google Shape;287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8">
            <a:hlinkClick r:id="rId3" action="ppaction://hlinksldjump"/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90" name="Google Shape;290;p28">
            <a:hlinkClick r:id="rId4" action="ppaction://hlinksldjump"/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91" name="Google Shape;291;p28">
            <a:hlinkClick r:id="rId5" action="ppaction://hlinksldjump"/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92" name="Google Shape;292;p28">
            <a:hlinkClick r:id="rId6" action="ppaction://hlinksldjump"/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8">
            <a:alphaModFix/>
          </a:blip>
          <a:srcRect l="3684" t="626" r="10617"/>
          <a:stretch/>
        </p:blipFill>
        <p:spPr>
          <a:xfrm>
            <a:off x="732826" y="1134076"/>
            <a:ext cx="3106180" cy="23822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284;p28">
            <a:extLst>
              <a:ext uri="{FF2B5EF4-FFF2-40B4-BE49-F238E27FC236}">
                <a16:creationId xmlns:a16="http://schemas.microsoft.com/office/drawing/2014/main" id="{A40F4868-8F99-8CEB-CA18-E92EF70B4A67}"/>
              </a:ext>
            </a:extLst>
          </p:cNvPr>
          <p:cNvSpPr txBox="1">
            <a:spLocks/>
          </p:cNvSpPr>
          <p:nvPr/>
        </p:nvSpPr>
        <p:spPr>
          <a:xfrm>
            <a:off x="3851922" y="1036195"/>
            <a:ext cx="2984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6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Education</a:t>
            </a:r>
          </a:p>
        </p:txBody>
      </p:sp>
      <p:sp>
        <p:nvSpPr>
          <p:cNvPr id="19" name="Google Shape;284;p28">
            <a:extLst>
              <a:ext uri="{FF2B5EF4-FFF2-40B4-BE49-F238E27FC236}">
                <a16:creationId xmlns:a16="http://schemas.microsoft.com/office/drawing/2014/main" id="{1368F0E4-20DC-306F-A03B-F0A9669B91AF}"/>
              </a:ext>
            </a:extLst>
          </p:cNvPr>
          <p:cNvSpPr txBox="1">
            <a:spLocks/>
          </p:cNvSpPr>
          <p:nvPr/>
        </p:nvSpPr>
        <p:spPr>
          <a:xfrm>
            <a:off x="3825405" y="2357579"/>
            <a:ext cx="3522751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6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Certificates (Coursera)</a:t>
            </a:r>
          </a:p>
        </p:txBody>
      </p:sp>
      <p:sp>
        <p:nvSpPr>
          <p:cNvPr id="21" name="Google Shape;286;p28">
            <a:extLst>
              <a:ext uri="{FF2B5EF4-FFF2-40B4-BE49-F238E27FC236}">
                <a16:creationId xmlns:a16="http://schemas.microsoft.com/office/drawing/2014/main" id="{C40723AC-7722-3965-3D9B-F03518BD2600}"/>
              </a:ext>
            </a:extLst>
          </p:cNvPr>
          <p:cNvSpPr txBox="1">
            <a:spLocks/>
          </p:cNvSpPr>
          <p:nvPr/>
        </p:nvSpPr>
        <p:spPr>
          <a:xfrm>
            <a:off x="7419434" y="1266290"/>
            <a:ext cx="1099725" cy="60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US" altLang="ko-KR" dirty="0">
                <a:latin typeface="+mj-ea"/>
                <a:ea typeface="+mj-ea"/>
              </a:rPr>
              <a:t>2014-2018</a:t>
            </a:r>
          </a:p>
          <a:p>
            <a:pPr marL="0" indent="0">
              <a:buFont typeface="Josefin Sans"/>
              <a:buNone/>
            </a:pPr>
            <a:r>
              <a:rPr lang="ko-KR" altLang="en-US" dirty="0">
                <a:latin typeface="+mj-ea"/>
                <a:ea typeface="+mj-ea"/>
              </a:rPr>
              <a:t>영국</a:t>
            </a:r>
          </a:p>
        </p:txBody>
      </p:sp>
      <p:sp>
        <p:nvSpPr>
          <p:cNvPr id="22" name="Google Shape;286;p28">
            <a:extLst>
              <a:ext uri="{FF2B5EF4-FFF2-40B4-BE49-F238E27FC236}">
                <a16:creationId xmlns:a16="http://schemas.microsoft.com/office/drawing/2014/main" id="{341CA4BD-D82E-FC09-BA0A-DABC61EF0979}"/>
              </a:ext>
            </a:extLst>
          </p:cNvPr>
          <p:cNvSpPr txBox="1">
            <a:spLocks/>
          </p:cNvSpPr>
          <p:nvPr/>
        </p:nvSpPr>
        <p:spPr>
          <a:xfrm>
            <a:off x="7419435" y="1799998"/>
            <a:ext cx="1191058" cy="60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US" altLang="ko-KR" dirty="0">
                <a:latin typeface="+mj-ea"/>
                <a:ea typeface="+mj-ea"/>
              </a:rPr>
              <a:t>2021-2022</a:t>
            </a:r>
          </a:p>
          <a:p>
            <a:pPr marL="0" indent="0">
              <a:buFont typeface="Josefin Sans"/>
              <a:buNone/>
            </a:pPr>
            <a:r>
              <a:rPr lang="ko-KR" altLang="en-US" dirty="0">
                <a:latin typeface="+mj-ea"/>
                <a:ea typeface="+mj-ea"/>
              </a:rPr>
              <a:t>싱가포르</a:t>
            </a:r>
          </a:p>
        </p:txBody>
      </p:sp>
      <p:sp>
        <p:nvSpPr>
          <p:cNvPr id="23" name="Google Shape;286;p28">
            <a:extLst>
              <a:ext uri="{FF2B5EF4-FFF2-40B4-BE49-F238E27FC236}">
                <a16:creationId xmlns:a16="http://schemas.microsoft.com/office/drawing/2014/main" id="{132D13DB-D969-4A0E-0942-368E23668907}"/>
              </a:ext>
            </a:extLst>
          </p:cNvPr>
          <p:cNvSpPr txBox="1">
            <a:spLocks/>
          </p:cNvSpPr>
          <p:nvPr/>
        </p:nvSpPr>
        <p:spPr>
          <a:xfrm>
            <a:off x="3825405" y="2632506"/>
            <a:ext cx="2984701" cy="49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dirty="0"/>
              <a:t>Introduction to Machine Learning,</a:t>
            </a:r>
          </a:p>
          <a:p>
            <a:pPr marL="0" indent="0">
              <a:buFont typeface="Josefin Sans"/>
              <a:buNone/>
            </a:pPr>
            <a:r>
              <a:rPr lang="en-US" altLang="ko-KR" dirty="0"/>
              <a:t>Online course – Duke University</a:t>
            </a:r>
          </a:p>
          <a:p>
            <a:pPr marL="0" indent="0">
              <a:buFont typeface="Josefin Sans"/>
              <a:buNone/>
            </a:pPr>
            <a:endParaRPr lang="en-US" altLang="ko-KR" dirty="0"/>
          </a:p>
        </p:txBody>
      </p:sp>
      <p:sp>
        <p:nvSpPr>
          <p:cNvPr id="24" name="Google Shape;286;p28">
            <a:extLst>
              <a:ext uri="{FF2B5EF4-FFF2-40B4-BE49-F238E27FC236}">
                <a16:creationId xmlns:a16="http://schemas.microsoft.com/office/drawing/2014/main" id="{6C5A2AD1-D767-1286-A8E3-BB4EC9416649}"/>
              </a:ext>
            </a:extLst>
          </p:cNvPr>
          <p:cNvSpPr txBox="1">
            <a:spLocks/>
          </p:cNvSpPr>
          <p:nvPr/>
        </p:nvSpPr>
        <p:spPr>
          <a:xfrm>
            <a:off x="3825404" y="3123899"/>
            <a:ext cx="3522751" cy="49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dirty="0"/>
              <a:t>Mathematics for Machine Learning: Linear Algebra (2021), Online course – Imperial College London</a:t>
            </a:r>
          </a:p>
          <a:p>
            <a:pPr marL="0" indent="0">
              <a:buFont typeface="Josefin Sans"/>
              <a:buNone/>
            </a:pP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FF0D6-889A-BB0C-1AEF-B7B64F7F74FA}"/>
              </a:ext>
            </a:extLst>
          </p:cNvPr>
          <p:cNvSpPr txBox="1"/>
          <p:nvPr/>
        </p:nvSpPr>
        <p:spPr>
          <a:xfrm>
            <a:off x="3849746" y="1886220"/>
            <a:ext cx="3569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석사</a:t>
            </a:r>
            <a:r>
              <a:rPr lang="en-US" altLang="ko-KR" dirty="0">
                <a:latin typeface="+mj-ea"/>
                <a:ea typeface="+mj-ea"/>
              </a:rPr>
              <a:t>: National University of Singapore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기계공학과</a:t>
            </a:r>
            <a:r>
              <a:rPr lang="en-US" altLang="ko-KR" dirty="0">
                <a:latin typeface="+mj-ea"/>
                <a:ea typeface="+mj-ea"/>
              </a:rPr>
              <a:t>, 7</a:t>
            </a:r>
            <a:r>
              <a:rPr lang="ko-KR" altLang="en-US" dirty="0">
                <a:latin typeface="+mj-ea"/>
                <a:ea typeface="+mj-ea"/>
              </a:rPr>
              <a:t>월 졸업예정</a:t>
            </a:r>
          </a:p>
        </p:txBody>
      </p:sp>
      <p:sp>
        <p:nvSpPr>
          <p:cNvPr id="27" name="Google Shape;286;p28">
            <a:extLst>
              <a:ext uri="{FF2B5EF4-FFF2-40B4-BE49-F238E27FC236}">
                <a16:creationId xmlns:a16="http://schemas.microsoft.com/office/drawing/2014/main" id="{C26A69F0-A8E2-E2F5-7B82-A40451450419}"/>
              </a:ext>
            </a:extLst>
          </p:cNvPr>
          <p:cNvSpPr txBox="1">
            <a:spLocks/>
          </p:cNvSpPr>
          <p:nvPr/>
        </p:nvSpPr>
        <p:spPr>
          <a:xfrm>
            <a:off x="3825405" y="3856691"/>
            <a:ext cx="3522751" cy="49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dirty="0"/>
              <a:t>Mathematics for Machine Learning: Multivariate Calculus(2021), Online course – Imperial College London</a:t>
            </a:r>
          </a:p>
          <a:p>
            <a:pPr marL="0" indent="0">
              <a:buFont typeface="Josefin Sans"/>
              <a:buNone/>
            </a:pPr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"/>
          </p:nvPr>
        </p:nvSpPr>
        <p:spPr>
          <a:xfrm>
            <a:off x="2079497" y="1122350"/>
            <a:ext cx="4868403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ANN</a:t>
            </a:r>
            <a:r>
              <a:rPr lang="ko-KR" altLang="en-US" b="1" dirty="0">
                <a:latin typeface="+mj-ea"/>
                <a:ea typeface="+mj-ea"/>
              </a:rPr>
              <a:t>의 기초 탐구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b="1" dirty="0"/>
              <a:t>(by Python)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 함수에 따른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Boundary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 유무 확인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단층 퍼셉트론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논리회로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(AND, NAND, OR)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-Learning Rate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Convergence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속도차이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- </a:t>
            </a:r>
            <a:r>
              <a:rPr lang="en-US" b="1" dirty="0">
                <a:latin typeface="+mj-ea"/>
                <a:ea typeface="+mj-ea"/>
              </a:rPr>
              <a:t>XOR </a:t>
            </a:r>
            <a:r>
              <a:rPr lang="ko-KR" altLang="en-US" b="1" dirty="0">
                <a:latin typeface="+mj-ea"/>
                <a:ea typeface="+mj-ea"/>
              </a:rPr>
              <a:t>논리회로를 통한 한계점 분석</a:t>
            </a:r>
            <a:endParaRPr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LLS &amp; LMS regression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Value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Cost Function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최적 가중치 식 도출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https://github.com/hoontae-jin/ME5404/blob/main/Homework1/Homework_1.pdf</a:t>
            </a:r>
            <a:r>
              <a:rPr lang="en-US" altLang="ko-KR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2</a:t>
            </a:r>
            <a:endParaRPr dirty="0"/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"/>
          </p:nvPr>
        </p:nvSpPr>
        <p:spPr>
          <a:xfrm>
            <a:off x="2079497" y="1122350"/>
            <a:ext cx="4868403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ANN</a:t>
            </a:r>
            <a:r>
              <a:rPr lang="ko-KR" altLang="en-US" b="1" dirty="0">
                <a:latin typeface="+mj-ea"/>
                <a:ea typeface="+mj-ea"/>
              </a:rPr>
              <a:t>의 기초 탐구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b="1" dirty="0"/>
              <a:t>(by Python &amp; MATLAB)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경사하강법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뉴턴방법을 통한 주어진 식의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minimum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찾기 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다층 퍼셉트론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역전파법을 통해 얻어진 타겟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 분석 및 히든 뉴런 개수에 의한 언더핏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오버핏 분석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Sequential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Batch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모드의 정확도 비교분석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https://github.com/hoontae-jin/ME5404/blob/main/Report_HW2.pdf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10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3</a:t>
            </a:r>
            <a:endParaRPr dirty="0"/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"/>
          </p:nvPr>
        </p:nvSpPr>
        <p:spPr>
          <a:xfrm>
            <a:off x="2079497" y="1122350"/>
            <a:ext cx="4868403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ANN</a:t>
            </a:r>
            <a:r>
              <a:rPr lang="ko-KR" altLang="en-US" b="1" dirty="0">
                <a:latin typeface="+mj-ea"/>
                <a:ea typeface="+mj-ea"/>
              </a:rPr>
              <a:t>의 기초 탐구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b="1" dirty="0"/>
              <a:t>(by MATLAB)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방사형 구조 신경망 알고리즘 구축 및 분석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그래프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(Regularization)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구축 및 계수에 따른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fitting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 분석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방사형 구조 신경망을 이용한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MNIST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 성능 분석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규제 계수에 따른 정확도 분석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Self-Organizing Map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구축 및 성능 분석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(Unsupervised)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그래프 시각화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그래프 시각화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MNIST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시각화 및 분류 성능 분석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https://github.com/hoontae-jin/ME5404/blob/main/Homework3/Report_HW3.pdf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86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4</a:t>
            </a:r>
            <a:endParaRPr dirty="0"/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"/>
          </p:nvPr>
        </p:nvSpPr>
        <p:spPr>
          <a:xfrm>
            <a:off x="2079497" y="1122350"/>
            <a:ext cx="513809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/>
              <a:t>Support Vector Machine</a:t>
            </a:r>
            <a:r>
              <a:rPr lang="ko-KR" altLang="en-US" b="1" dirty="0"/>
              <a:t> </a:t>
            </a:r>
            <a:r>
              <a:rPr lang="ko-KR" altLang="en-US" b="1" dirty="0">
                <a:latin typeface="+mj-ea"/>
                <a:ea typeface="+mj-ea"/>
              </a:rPr>
              <a:t>알고리즘 구축 </a:t>
            </a:r>
            <a:r>
              <a:rPr lang="en-US" altLang="ko-KR" b="1" dirty="0"/>
              <a:t>(by</a:t>
            </a:r>
            <a:r>
              <a:rPr lang="ko-KR" altLang="en-US" b="1" dirty="0"/>
              <a:t> </a:t>
            </a:r>
            <a:r>
              <a:rPr lang="en-US" altLang="ko-KR" b="1" dirty="0"/>
              <a:t>MATLAB)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SVM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통한 스펨 메시지 분류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b="1" dirty="0">
                <a:latin typeface="+mj-ea"/>
                <a:ea typeface="+mj-ea"/>
              </a:rPr>
              <a:t>데이터 전처리를 통한 분류 정확성 향상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b="1" dirty="0">
                <a:latin typeface="+mj-ea"/>
                <a:ea typeface="+mj-ea"/>
              </a:rPr>
              <a:t>마진 종류 </a:t>
            </a:r>
            <a:r>
              <a:rPr lang="en-US" altLang="ko-KR" b="1" dirty="0">
                <a:latin typeface="+mj-ea"/>
                <a:ea typeface="+mj-ea"/>
              </a:rPr>
              <a:t>(Hard or Soft)</a:t>
            </a:r>
            <a:r>
              <a:rPr lang="ko-KR" altLang="en-US" b="1" dirty="0">
                <a:latin typeface="+mj-ea"/>
                <a:ea typeface="+mj-ea"/>
              </a:rPr>
              <a:t>에 따른 클래스 분류 성능 분석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b="1" dirty="0">
                <a:latin typeface="+mj-ea"/>
                <a:ea typeface="+mj-ea"/>
              </a:rPr>
              <a:t>커널 종류 </a:t>
            </a:r>
            <a:r>
              <a:rPr lang="en-US" altLang="ko-KR" b="1" dirty="0">
                <a:latin typeface="+mj-ea"/>
                <a:ea typeface="+mj-ea"/>
              </a:rPr>
              <a:t>(Linear, Polynomial or RBF)</a:t>
            </a:r>
            <a:r>
              <a:rPr lang="ko-KR" altLang="en-US" b="1" dirty="0">
                <a:latin typeface="+mj-ea"/>
                <a:ea typeface="+mj-ea"/>
              </a:rPr>
              <a:t>에 따른 트레이닝 및 테스트 정확도 분석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b="1" dirty="0">
                <a:latin typeface="+mj-ea"/>
                <a:ea typeface="+mj-ea"/>
              </a:rPr>
              <a:t>최적의 </a:t>
            </a:r>
            <a:r>
              <a:rPr lang="en-US" altLang="ko-KR" b="1" dirty="0">
                <a:latin typeface="+mj-ea"/>
                <a:ea typeface="+mj-ea"/>
              </a:rPr>
              <a:t>Hyperparameter </a:t>
            </a:r>
            <a:r>
              <a:rPr lang="ko-KR" altLang="en-US" b="1" dirty="0">
                <a:latin typeface="+mj-ea"/>
                <a:ea typeface="+mj-ea"/>
              </a:rPr>
              <a:t>도출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Validation Dataset</a:t>
            </a:r>
            <a:r>
              <a:rPr lang="ko-KR" altLang="en-US" b="1" dirty="0">
                <a:latin typeface="+mj-ea"/>
                <a:ea typeface="+mj-ea"/>
              </a:rPr>
              <a:t>을 이용한 성능분석</a:t>
            </a: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b="1" dirty="0"/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https://github.com/hoontae-jin/ME5404/blob/main/SVM/A0243155L_SVM.pdf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60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5</a:t>
            </a:r>
            <a:endParaRPr dirty="0"/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https://github.com/hoontae-jin/ME5404/blob/main/RL/A0243155L_RL.pdf</a:t>
            </a:r>
            <a:r>
              <a:rPr lang="en-US" altLang="ko-K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21;p30">
                <a:extLst>
                  <a:ext uri="{FF2B5EF4-FFF2-40B4-BE49-F238E27FC236}">
                    <a16:creationId xmlns:a16="http://schemas.microsoft.com/office/drawing/2014/main" id="{A2BAF99A-6FB4-8CEA-6C26-79BEE9667EEF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2079497" y="1122350"/>
                <a:ext cx="5138090" cy="200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altLang="ko-KR" b="1" dirty="0"/>
                  <a:t>Reinforcement Learning </a:t>
                </a:r>
                <a:r>
                  <a:rPr lang="ko-KR" altLang="en-US" b="1" dirty="0">
                    <a:latin typeface="+mj-ea"/>
                    <a:ea typeface="+mj-ea"/>
                  </a:rPr>
                  <a:t>알고리즘 구축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(by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MATLAB)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altLang="ko-KR" b="1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주제 </a:t>
                </a: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Q-Learning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이용한 </a:t>
                </a:r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Grid Map Navigation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r>
                  <a:rPr lang="ko-KR" altLang="en-US" b="1" dirty="0">
                    <a:ea typeface="+mj-ea"/>
                  </a:rPr>
                  <a:t>다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  <a:ea typeface="+mj-ea"/>
                      </a:rPr>
                      <m:t>양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+mj-ea"/>
                      </a:rPr>
                      <m:t>한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+mj-ea"/>
                      </a:rPr>
                      <m:t>𝝐</m:t>
                    </m:r>
                  </m:oMath>
                </a14:m>
                <a:r>
                  <a:rPr lang="en-US" altLang="ko-KR" b="1" dirty="0">
                    <a:latin typeface="+mj-ea"/>
                    <a:ea typeface="+mj-ea"/>
                  </a:rPr>
                  <a:t>-greedy exploration, learning rate &amp; discount rate </a:t>
                </a:r>
                <a:r>
                  <a:rPr lang="ko-KR" altLang="en-US" b="1" dirty="0">
                    <a:latin typeface="+mj-ea"/>
                    <a:ea typeface="+mj-ea"/>
                  </a:rPr>
                  <a:t>종류에 따른 </a:t>
                </a:r>
                <a:r>
                  <a:rPr lang="en-US" altLang="ko-KR" b="1" dirty="0">
                    <a:latin typeface="+mj-ea"/>
                    <a:ea typeface="+mj-ea"/>
                  </a:rPr>
                  <a:t>agent</a:t>
                </a:r>
                <a:r>
                  <a:rPr lang="ko-KR" altLang="en-US" b="1" dirty="0">
                    <a:latin typeface="+mj-ea"/>
                    <a:ea typeface="+mj-ea"/>
                  </a:rPr>
                  <a:t>의 성공 횟수 및 러닝 시간 분석</a:t>
                </a: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r>
                  <a:rPr lang="en-US" altLang="ko-KR" b="1" dirty="0">
                    <a:latin typeface="+mj-ea"/>
                    <a:ea typeface="+mj-ea"/>
                  </a:rPr>
                  <a:t>Optimal</a:t>
                </a:r>
                <a:r>
                  <a:rPr lang="ko-KR" altLang="en-US" b="1" dirty="0">
                    <a:latin typeface="+mj-ea"/>
                    <a:ea typeface="+mj-ea"/>
                  </a:rPr>
                  <a:t> </a:t>
                </a:r>
                <a:r>
                  <a:rPr lang="en-US" altLang="ko-KR" b="1" dirty="0">
                    <a:latin typeface="+mj-ea"/>
                    <a:ea typeface="+mj-ea"/>
                  </a:rPr>
                  <a:t>Policy </a:t>
                </a:r>
                <a:r>
                  <a:rPr lang="ko-KR" altLang="en-US" b="1" dirty="0">
                    <a:latin typeface="+mj-ea"/>
                    <a:ea typeface="+mj-ea"/>
                  </a:rPr>
                  <a:t>및 </a:t>
                </a:r>
                <a:r>
                  <a:rPr lang="en-US" altLang="ko-KR" b="1" dirty="0">
                    <a:latin typeface="+mj-ea"/>
                    <a:ea typeface="+mj-ea"/>
                  </a:rPr>
                  <a:t>Total reward </a:t>
                </a:r>
                <a:r>
                  <a:rPr lang="ko-KR" altLang="en-US" b="1" dirty="0">
                    <a:latin typeface="+mj-ea"/>
                    <a:ea typeface="+mj-ea"/>
                  </a:rPr>
                  <a:t>탐구</a:t>
                </a: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r>
                  <a:rPr lang="en-US" altLang="ko-KR" b="1" dirty="0">
                    <a:latin typeface="+mj-ea"/>
                    <a:ea typeface="+mj-ea"/>
                  </a:rPr>
                  <a:t>Exploitation &amp; Exploration</a:t>
                </a:r>
                <a:r>
                  <a:rPr lang="ko-KR" altLang="en-US" b="1" dirty="0">
                    <a:latin typeface="+mj-ea"/>
                    <a:ea typeface="+mj-ea"/>
                  </a:rPr>
                  <a:t>의 중요성 분석</a:t>
                </a: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r>
                  <a:rPr lang="ko-KR" altLang="en-US" b="1" dirty="0">
                    <a:latin typeface="+mj-ea"/>
                    <a:ea typeface="+mj-ea"/>
                  </a:rPr>
                  <a:t>최적의 </a:t>
                </a:r>
                <a:r>
                  <a:rPr lang="en-US" altLang="ko-KR" b="1" dirty="0">
                    <a:latin typeface="+mj-ea"/>
                    <a:ea typeface="+mj-ea"/>
                  </a:rPr>
                  <a:t>Learning rate </a:t>
                </a:r>
                <a:r>
                  <a:rPr lang="ko-KR" altLang="en-US" b="1" dirty="0">
                    <a:latin typeface="+mj-ea"/>
                    <a:ea typeface="+mj-ea"/>
                  </a:rPr>
                  <a:t>및 </a:t>
                </a:r>
                <a:r>
                  <a:rPr lang="en-US" altLang="ko-KR" b="1" dirty="0">
                    <a:latin typeface="+mj-ea"/>
                    <a:ea typeface="+mj-ea"/>
                  </a:rPr>
                  <a:t>Hyperparameter</a:t>
                </a:r>
                <a:r>
                  <a:rPr lang="ko-KR" altLang="en-US" b="1" dirty="0">
                    <a:latin typeface="+mj-ea"/>
                    <a:ea typeface="+mj-ea"/>
                  </a:rPr>
                  <a:t> </a:t>
                </a:r>
                <a:r>
                  <a:rPr lang="en-US" altLang="ko-KR" b="1" dirty="0">
                    <a:latin typeface="+mj-ea"/>
                    <a:ea typeface="+mj-ea"/>
                  </a:rPr>
                  <a:t>types</a:t>
                </a:r>
                <a:r>
                  <a:rPr lang="ko-KR" altLang="en-US" b="1" dirty="0">
                    <a:latin typeface="+mj-ea"/>
                    <a:ea typeface="+mj-ea"/>
                  </a:rPr>
                  <a:t> 도출</a:t>
                </a: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endParaRPr lang="en-US" altLang="ko-KR" b="1" dirty="0">
                  <a:latin typeface="+mj-ea"/>
                  <a:ea typeface="+mj-e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</a:pP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endParaRPr lang="en-US" altLang="ko-KR" b="1" dirty="0">
                  <a:latin typeface="+mj-ea"/>
                  <a:ea typeface="+mj-ea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Tx/>
                  <a:buChar char="-"/>
                </a:pPr>
                <a:endParaRPr lang="en-US" altLang="ko-KR" b="1" dirty="0">
                  <a:latin typeface="+mj-ea"/>
                  <a:ea typeface="+mj-e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</a:pPr>
                <a:endParaRPr lang="en-US" altLang="ko-KR" b="1" dirty="0"/>
              </a:p>
            </p:txBody>
          </p:sp>
        </mc:Choice>
        <mc:Fallback xmlns="">
          <p:sp>
            <p:nvSpPr>
              <p:cNvPr id="19" name="Google Shape;321;p30">
                <a:extLst>
                  <a:ext uri="{FF2B5EF4-FFF2-40B4-BE49-F238E27FC236}">
                    <a16:creationId xmlns:a16="http://schemas.microsoft.com/office/drawing/2014/main" id="{A2BAF99A-6FB4-8CEA-6C26-79BEE9667EE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079497" y="1122350"/>
                <a:ext cx="5138090" cy="2008800"/>
              </a:xfrm>
              <a:prstGeom prst="rect">
                <a:avLst/>
              </a:prstGeom>
              <a:blipFill>
                <a:blip r:embed="rId9"/>
                <a:stretch>
                  <a:fillRect l="-356" b="-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8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19" name="Google Shape;319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6</a:t>
            </a:r>
            <a:endParaRPr dirty="0"/>
          </a:p>
        </p:txBody>
      </p:sp>
      <p:sp>
        <p:nvSpPr>
          <p:cNvPr id="322" name="Google Shape;322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9;p28">
            <a:hlinkClick r:id="rId4" action="ppaction://hlinksldjump"/>
            <a:extLst>
              <a:ext uri="{FF2B5EF4-FFF2-40B4-BE49-F238E27FC236}">
                <a16:creationId xmlns:a16="http://schemas.microsoft.com/office/drawing/2014/main" id="{32C5481F-CA86-2F5F-AE2D-335A90E9AF4C}"/>
              </a:ext>
            </a:extLst>
          </p:cNvPr>
          <p:cNvSpPr txBox="1"/>
          <p:nvPr/>
        </p:nvSpPr>
        <p:spPr>
          <a:xfrm>
            <a:off x="2412000" y="739325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자기소개</a:t>
            </a:r>
            <a:endParaRPr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6" name="Google Shape;290;p28">
            <a:hlinkClick r:id="rId5" action="ppaction://hlinksldjump"/>
            <a:extLst>
              <a:ext uri="{FF2B5EF4-FFF2-40B4-BE49-F238E27FC236}">
                <a16:creationId xmlns:a16="http://schemas.microsoft.com/office/drawing/2014/main" id="{46B8F39F-B9E5-EAD3-E3F6-9648340083CA}"/>
              </a:ext>
            </a:extLst>
          </p:cNvPr>
          <p:cNvSpPr txBox="1"/>
          <p:nvPr/>
        </p:nvSpPr>
        <p:spPr>
          <a:xfrm>
            <a:off x="3769905" y="739400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학교 과제</a:t>
            </a:r>
            <a:endParaRPr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7" name="Google Shape;291;p28">
            <a:hlinkClick r:id="rId6" action="ppaction://hlinksldjump"/>
            <a:extLst>
              <a:ext uri="{FF2B5EF4-FFF2-40B4-BE49-F238E27FC236}">
                <a16:creationId xmlns:a16="http://schemas.microsoft.com/office/drawing/2014/main" id="{B9BCFFF6-E93D-59A5-8B26-A88197C3C5D3}"/>
              </a:ext>
            </a:extLst>
          </p:cNvPr>
          <p:cNvSpPr txBox="1"/>
          <p:nvPr/>
        </p:nvSpPr>
        <p:spPr>
          <a:xfrm>
            <a:off x="5212110" y="739363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졸업 논문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18" name="Google Shape;292;p28">
            <a:hlinkClick r:id="rId7" action="ppaction://hlinksldjump"/>
            <a:extLst>
              <a:ext uri="{FF2B5EF4-FFF2-40B4-BE49-F238E27FC236}">
                <a16:creationId xmlns:a16="http://schemas.microsoft.com/office/drawing/2014/main" id="{25BB958C-EB20-B289-0E3A-94B03082070E}"/>
              </a:ext>
            </a:extLst>
          </p:cNvPr>
          <p:cNvSpPr txBox="1"/>
          <p:nvPr/>
        </p:nvSpPr>
        <p:spPr>
          <a:xfrm>
            <a:off x="6718215" y="739338"/>
            <a:ext cx="8541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Josefin Sans"/>
                <a:sym typeface="Josefin Sans"/>
              </a:rPr>
              <a:t>사이드 프로젝트</a:t>
            </a:r>
            <a:endParaRPr sz="12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Josefin Sans"/>
              <a:sym typeface="Josefi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E15E8-EC81-8637-C90C-3E73A3D97562}"/>
              </a:ext>
            </a:extLst>
          </p:cNvPr>
          <p:cNvSpPr txBox="1"/>
          <p:nvPr/>
        </p:nvSpPr>
        <p:spPr>
          <a:xfrm>
            <a:off x="7040158" y="1157483"/>
            <a:ext cx="13034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>
                <a:hlinkClick r:id="rId8"/>
              </a:rPr>
              <a:t>https://github.com/hoontae-jin/ME5405/blob/main/MachineVision_Team_Project.pdf</a:t>
            </a:r>
            <a:r>
              <a:rPr lang="en-US" altLang="ko-KR" dirty="0"/>
              <a:t> </a:t>
            </a:r>
          </a:p>
        </p:txBody>
      </p:sp>
      <p:sp>
        <p:nvSpPr>
          <p:cNvPr id="19" name="Google Shape;321;p30">
            <a:extLst>
              <a:ext uri="{FF2B5EF4-FFF2-40B4-BE49-F238E27FC236}">
                <a16:creationId xmlns:a16="http://schemas.microsoft.com/office/drawing/2014/main" id="{A2BAF99A-6FB4-8CEA-6C26-79BEE9667E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1397" y="1122350"/>
            <a:ext cx="5090923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/>
              <a:t>Machine Vision </a:t>
            </a:r>
            <a:r>
              <a:rPr lang="ko-KR" altLang="en-US" b="1" dirty="0">
                <a:latin typeface="+mj-ea"/>
                <a:ea typeface="+mj-ea"/>
              </a:rPr>
              <a:t>알고리즘 구축 </a:t>
            </a:r>
            <a:r>
              <a:rPr lang="en-US" altLang="ko-KR" b="1" dirty="0"/>
              <a:t>(by</a:t>
            </a:r>
            <a:r>
              <a:rPr lang="ko-KR" altLang="en-US" b="1" dirty="0"/>
              <a:t> </a:t>
            </a:r>
            <a:r>
              <a:rPr lang="en-US" altLang="ko-KR" b="1" dirty="0"/>
              <a:t>MATLAB)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이미지를 이용한 다양한 알고리즘 구축 및 적용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b="1" dirty="0">
                <a:latin typeface="+mj-ea"/>
                <a:ea typeface="+mj-ea"/>
              </a:rPr>
              <a:t>구축한 알고리즘</a:t>
            </a:r>
            <a:r>
              <a:rPr lang="en-US" altLang="ko-KR" b="1" dirty="0">
                <a:latin typeface="+mj-ea"/>
                <a:ea typeface="+mj-ea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Thresholding (Basic Global, Otsu, Adaptive Gaussian &amp; Adaptive Mean)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Thinning (Zhang-Suen Algorithm)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Edge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Detection (Sobel operator + Gaussian kernel)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Object Labelling (Binary connected component labelling)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Object Segmentation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Rotation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>
                <a:latin typeface="+mj-ea"/>
                <a:ea typeface="+mj-ea"/>
              </a:rPr>
              <a:t>Number recognition by </a:t>
            </a:r>
            <a:r>
              <a:rPr lang="en-US" altLang="ko-KR" b="1" dirty="0" err="1">
                <a:latin typeface="+mj-ea"/>
                <a:ea typeface="+mj-ea"/>
              </a:rPr>
              <a:t>kNN</a:t>
            </a:r>
            <a:endParaRPr lang="en-US" altLang="ko-KR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b="1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b="1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59627806"/>
      </p:ext>
    </p:extLst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1141</Words>
  <Application>Microsoft Office PowerPoint</Application>
  <PresentationFormat>화면 슬라이드 쇼(16:9)</PresentationFormat>
  <Paragraphs>247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Arial</vt:lpstr>
      <vt:lpstr>Open Sans</vt:lpstr>
      <vt:lpstr>맑은 고딕</vt:lpstr>
      <vt:lpstr>Righteous</vt:lpstr>
      <vt:lpstr>Josefin Sans</vt:lpstr>
      <vt:lpstr>Cambria Math</vt:lpstr>
      <vt:lpstr>Poppins</vt:lpstr>
      <vt:lpstr>HY헤드라인M</vt:lpstr>
      <vt:lpstr>새굴림</vt:lpstr>
      <vt:lpstr>Front-End Developer Portfolio by Slidesgo</vt:lpstr>
      <vt:lpstr>MACHINE LEARNING ENGINEER PORTFOLIO</vt:lpstr>
      <vt:lpstr>TABLE OF CONTENTS</vt:lpstr>
      <vt:lpstr>About Me</vt:lpstr>
      <vt:lpstr>PROJECT 1</vt:lpstr>
      <vt:lpstr>PROJECT 2</vt:lpstr>
      <vt:lpstr>PROJECT 3</vt:lpstr>
      <vt:lpstr>PROJECT 4</vt:lpstr>
      <vt:lpstr>PROJECT 5</vt:lpstr>
      <vt:lpstr>PROJECT 6</vt:lpstr>
      <vt:lpstr>졸업 논문 머신러닝을 이용한 흡음재 설계</vt:lpstr>
      <vt:lpstr>k-Nearest Neighbor (kNN), Radial Basis Function Neural Network (RBFN) Multi-Layer Perceptron Neural Network (MLP) 비교 분석 및 최적의 모델 선정</vt:lpstr>
      <vt:lpstr>사이드 프로젝트  (by Pytorch)</vt:lpstr>
      <vt:lpstr>Project (Fashion MNIST Classification)</vt:lpstr>
      <vt:lpstr>Project (Cat/Dog Classification-Kaggle)</vt:lpstr>
      <vt:lpstr>Project (Truck/Bus Object Detection-Kaggle) </vt:lpstr>
      <vt:lpstr>Project (Object Segmentation) </vt:lpstr>
      <vt:lpstr>Project (Crowd Counting-Kaggle) </vt:lpstr>
      <vt:lpstr>Project (MNIST Vanilla AutoEncoder)</vt:lpstr>
      <vt:lpstr>Project (MNIST Convolutional AutoEncoder)</vt:lpstr>
      <vt:lpstr>Project (Variational AutoEncoder-MNIST)</vt:lpstr>
      <vt:lpstr>Project (Neural Style Transfer)</vt:lpstr>
      <vt:lpstr>Project (DeepFake)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ENGINEER PORTFOLIO</dc:title>
  <cp:lastModifiedBy>Jin Hoontae</cp:lastModifiedBy>
  <cp:revision>39</cp:revision>
  <cp:lastPrinted>2022-05-28T08:06:38Z</cp:lastPrinted>
  <dcterms:modified xsi:type="dcterms:W3CDTF">2022-05-28T09:02:48Z</dcterms:modified>
</cp:coreProperties>
</file>